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tags/tag40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32"/>
  </p:notesMasterIdLst>
  <p:sldIdLst>
    <p:sldId id="339" r:id="rId6"/>
    <p:sldId id="360" r:id="rId7"/>
    <p:sldId id="361" r:id="rId8"/>
    <p:sldId id="362" r:id="rId9"/>
    <p:sldId id="363" r:id="rId10"/>
    <p:sldId id="313" r:id="rId11"/>
    <p:sldId id="288" r:id="rId12"/>
    <p:sldId id="308" r:id="rId13"/>
    <p:sldId id="365" r:id="rId14"/>
    <p:sldId id="309" r:id="rId15"/>
    <p:sldId id="366" r:id="rId16"/>
    <p:sldId id="298" r:id="rId17"/>
    <p:sldId id="367" r:id="rId18"/>
    <p:sldId id="296" r:id="rId19"/>
    <p:sldId id="312" r:id="rId20"/>
    <p:sldId id="304" r:id="rId21"/>
    <p:sldId id="316" r:id="rId22"/>
    <p:sldId id="305" r:id="rId23"/>
    <p:sldId id="290" r:id="rId24"/>
    <p:sldId id="368" r:id="rId25"/>
    <p:sldId id="347" r:id="rId26"/>
    <p:sldId id="355" r:id="rId27"/>
    <p:sldId id="357" r:id="rId28"/>
    <p:sldId id="307" r:id="rId29"/>
    <p:sldId id="295" r:id="rId30"/>
    <p:sldId id="310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67E97"/>
    <a:srgbClr val="449480"/>
    <a:srgbClr val="E89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D2D2F-E1EF-4916-B98B-11AD91E3B45E}" v="2446" dt="2025-03-28T11:14:57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1443" autoAdjust="0"/>
  </p:normalViewPr>
  <p:slideViewPr>
    <p:cSldViewPr snapToGrid="0">
      <p:cViewPr varScale="1">
        <p:scale>
          <a:sx n="60" d="100"/>
          <a:sy n="60" d="100"/>
        </p:scale>
        <p:origin x="656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enonbusinesseconomics.sharepoint.com/sites/NVCA-rammeavtale/Shared%20Documents/2024/Verdiskapingsanalyse/sammenstilling%20forel&#248;pige%20resultater%20dry%20powder%20unders&#248;kels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0632671054699"/>
          <c:y val="3.8883311377390511E-2"/>
          <c:w val="0.5391123764047232"/>
          <c:h val="0.8250829923505365"/>
        </c:manualLayout>
      </c:layout>
      <c:pie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Hvordan oppleves kapitaltilgangen i dag?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79-4F26-B4DE-02C335D9C55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79-4F26-B4DE-02C335D9C5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79-4F26-B4DE-02C335D9C5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Bad</c:v>
                </c:pt>
                <c:pt idx="1">
                  <c:v>Moderate</c:v>
                </c:pt>
                <c:pt idx="2">
                  <c:v>Good</c:v>
                </c:pt>
              </c:strCache>
            </c:strRef>
          </c:cat>
          <c:val>
            <c:numRef>
              <c:f>Sheet1!$C$4:$C$6</c:f>
              <c:numCache>
                <c:formatCode>0%</c:formatCode>
                <c:ptCount val="3"/>
                <c:pt idx="0">
                  <c:v>0.29032258064516131</c:v>
                </c:pt>
                <c:pt idx="1">
                  <c:v>0.58064516129032262</c:v>
                </c:pt>
                <c:pt idx="2">
                  <c:v>0.12903225806451613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79-4F26-B4DE-02C335D9C5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Venture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1E-45BB-B358-1ECE6907CE8F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1E-45BB-B358-1ECE6907CE8F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4D-4871-A67F-740D8D58BE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50-4DD5-AE14-B0BCC71A4232}"/>
              </c:ext>
            </c:extLst>
          </c:dPt>
          <c:dLbls>
            <c:dLbl>
              <c:idx val="1"/>
              <c:layout>
                <c:manualLayout>
                  <c:x val="4.2720758460205406E-2"/>
                  <c:y val="-2.6038628838762075E-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9720383954407"/>
                      <c:h val="0.21144356075124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61E-45BB-B358-1ECE6907CE8F}"/>
                </c:ext>
              </c:extLst>
            </c:dLbl>
            <c:dLbl>
              <c:idx val="2"/>
              <c:layout>
                <c:manualLayout>
                  <c:x val="2.3733650878369338E-2"/>
                  <c:y val="-3.30687982235405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95895909813623"/>
                      <c:h val="0.211443560751245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34D-4871-A67F-740D8D58B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Kritisk</c:v>
                </c:pt>
                <c:pt idx="1">
                  <c:v>Viktig</c:v>
                </c:pt>
                <c:pt idx="2">
                  <c:v>Moderat</c:v>
                </c:pt>
                <c:pt idx="3">
                  <c:v>Ikke viktig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 formatCode="0%">
                  <c:v>0.27</c:v>
                </c:pt>
                <c:pt idx="1">
                  <c:v>0.36499999999999999</c:v>
                </c:pt>
                <c:pt idx="2">
                  <c:v>0.36499999999999999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1E-45BB-B358-1ECE6907CE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Buyout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1E-45BB-B358-1ECE6907CE8F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1E-45BB-B358-1ECE6907CE8F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4D-4871-A67F-740D8D58BE93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950-4DD5-AE14-B0BCC71A42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Kritisk</c:v>
                </c:pt>
                <c:pt idx="1">
                  <c:v>Viktig</c:v>
                </c:pt>
                <c:pt idx="2">
                  <c:v>Moderat</c:v>
                </c:pt>
                <c:pt idx="3">
                  <c:v>Ikke viktig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0.4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1E-45BB-B358-1ECE6907CE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87034400420272"/>
          <c:y val="5.1800024862142476E-2"/>
          <c:w val="0.37225931199159457"/>
          <c:h val="0.569515450633994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Driver for å øke fokuset på bærekraft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18-4A8E-A57C-33AA756A8FD9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18-4A8E-A57C-33AA756A8FD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18-4A8E-A57C-33AA756A8FD9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18-4A8E-A57C-33AA756A8FD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18-4A8E-A57C-33AA756A8F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Lønnsomhet og økt avkastningspotensiale</c:v>
                </c:pt>
                <c:pt idx="1">
                  <c:v>Risk management</c:v>
                </c:pt>
                <c:pt idx="2">
                  <c:v>Regulatoriske krav</c:v>
                </c:pt>
                <c:pt idx="3">
                  <c:v>Omdømme og ansvarlighet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0.11</c:v>
                </c:pt>
                <c:pt idx="2">
                  <c:v>7.0000000000000007E-2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18-4A8E-A57C-33AA756A8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2118744414543817"/>
          <c:y val="0.70050274010307634"/>
          <c:w val="0.57625078250756412"/>
          <c:h val="0.27302003586048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A55-40F8-B3E4-A5CA32740541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5-40F8-B3E4-A5CA32740541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A55-40F8-B3E4-A5CA327405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IT</c:v>
                </c:pt>
                <c:pt idx="1">
                  <c:v>Financial Services</c:v>
                </c:pt>
                <c:pt idx="2">
                  <c:v>Cleantech</c:v>
                </c:pt>
                <c:pt idx="3">
                  <c:v>Business rel. Services</c:v>
                </c:pt>
                <c:pt idx="4">
                  <c:v>Business rel. Products</c:v>
                </c:pt>
                <c:pt idx="5">
                  <c:v>Retail</c:v>
                </c:pt>
                <c:pt idx="6">
                  <c:v>Energy and petroleum</c:v>
                </c:pt>
                <c:pt idx="7">
                  <c:v>Green energy</c:v>
                </c:pt>
                <c:pt idx="8">
                  <c:v>Life sciences</c:v>
                </c:pt>
                <c:pt idx="9">
                  <c:v>Chemicals and materials</c:v>
                </c:pt>
                <c:pt idx="10">
                  <c:v>Real estate</c:v>
                </c:pt>
                <c:pt idx="11">
                  <c:v>Transport</c:v>
                </c:pt>
                <c:pt idx="12">
                  <c:v>Agnostic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17</c:v>
                </c:pt>
                <c:pt idx="1">
                  <c:v>8</c:v>
                </c:pt>
                <c:pt idx="2">
                  <c:v>6</c:v>
                </c:pt>
                <c:pt idx="3">
                  <c:v>14</c:v>
                </c:pt>
                <c:pt idx="4">
                  <c:v>9</c:v>
                </c:pt>
                <c:pt idx="5">
                  <c:v>3</c:v>
                </c:pt>
                <c:pt idx="6">
                  <c:v>0</c:v>
                </c:pt>
                <c:pt idx="7">
                  <c:v>5</c:v>
                </c:pt>
                <c:pt idx="8">
                  <c:v>10</c:v>
                </c:pt>
                <c:pt idx="9">
                  <c:v>1</c:v>
                </c:pt>
                <c:pt idx="10">
                  <c:v>4</c:v>
                </c:pt>
                <c:pt idx="11">
                  <c:v>0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6-49BB-8098-5F8103CA46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D2-4823-962C-EDBEC2F067E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D2-4823-962C-EDBEC2F067E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D2-4823-962C-EDBEC2F067E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4D2-4823-962C-EDBEC2F067E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D2-4823-962C-EDBEC2F067E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4D2-4823-962C-EDBEC2F067E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D2-4823-962C-EDBEC2F067E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25000"/>
                  <a:lumOff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D2-4823-962C-EDBEC2F067E3}"/>
              </c:ext>
            </c:extLst>
          </c:dPt>
          <c:cat>
            <c:strRef>
              <c:f>Sheet1!$A$2:$A$9</c:f>
              <c:strCache>
                <c:ptCount val="8"/>
                <c:pt idx="0">
                  <c:v>Økt fokus på ESG og bærekraft</c:v>
                </c:pt>
                <c:pt idx="1">
                  <c:v>Mer reguleringer</c:v>
                </c:pt>
                <c:pt idx="2">
                  <c:v>Økt bruk av AI</c:v>
                </c:pt>
                <c:pt idx="3">
                  <c:v>Endringer i geopolitisk risiko</c:v>
                </c:pt>
                <c:pt idx="4">
                  <c:v>Andre makroøkonomiske forhold</c:v>
                </c:pt>
                <c:pt idx="5">
                  <c:v>Økt konkurranse</c:v>
                </c:pt>
                <c:pt idx="6">
                  <c:v>Kortere investeringshorisonter</c:v>
                </c:pt>
                <c:pt idx="7">
                  <c:v>Mer co-investeringer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1">
                  <c:v>3</c:v>
                </c:pt>
                <c:pt idx="2">
                  <c:v>16</c:v>
                </c:pt>
                <c:pt idx="3">
                  <c:v>19</c:v>
                </c:pt>
                <c:pt idx="4">
                  <c:v>15</c:v>
                </c:pt>
                <c:pt idx="5">
                  <c:v>2</c:v>
                </c:pt>
                <c:pt idx="6">
                  <c:v>5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6-49BB-8098-5F8103CA4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0632671054699"/>
          <c:y val="3.8883311377390511E-2"/>
          <c:w val="0.5391123764047232"/>
          <c:h val="0.8250829923505365"/>
        </c:manualLayout>
      </c:layout>
      <c:pie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Hvordan oppleves kapitaltilgangen i dag?</c:v>
                </c:pt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79-4F26-B4DE-02C335D9C55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79-4F26-B4DE-02C335D9C5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79-4F26-B4DE-02C335D9C5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Bad</c:v>
                </c:pt>
                <c:pt idx="1">
                  <c:v>Moderate</c:v>
                </c:pt>
                <c:pt idx="2">
                  <c:v>Good</c:v>
                </c:pt>
              </c:strCache>
            </c:strRef>
          </c:cat>
          <c:val>
            <c:numRef>
              <c:f>Sheet1!$C$4:$C$6</c:f>
              <c:numCache>
                <c:formatCode>0%</c:formatCode>
                <c:ptCount val="3"/>
                <c:pt idx="0">
                  <c:v>0.29032258064516131</c:v>
                </c:pt>
                <c:pt idx="1">
                  <c:v>0.58064516129032262</c:v>
                </c:pt>
                <c:pt idx="2">
                  <c:v>0.12903225806451613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79-4F26-B4DE-02C335D9C5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15703676535629"/>
          <c:y val="0.80062132462716928"/>
          <c:w val="0.79260441982613461"/>
          <c:h val="0.10325463145700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'[sammenstilling foreløpige resultater dry powder undersøkelse.xlsx]Sheet1'!$C$11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7-47FF-9007-93A90A14B69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7-47FF-9007-93A90A14B69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7-47FF-9007-93A90A14B6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'[sammenstilling foreløpige resultater dry powder undersøkelse.xlsx]Sheet1'!$A$12:$A$14</c:f>
              <c:strCache>
                <c:ptCount val="3"/>
                <c:pt idx="0">
                  <c:v>Worse</c:v>
                </c:pt>
                <c:pt idx="1">
                  <c:v>The same</c:v>
                </c:pt>
                <c:pt idx="2">
                  <c:v>Better</c:v>
                </c:pt>
              </c:strCache>
            </c:strRef>
          </c:cat>
          <c:val>
            <c:numRef>
              <c:f>'[sammenstilling foreløpige resultater dry powder undersøkelse.xlsx]Sheet1'!$C$12:$C$14</c:f>
              <c:numCache>
                <c:formatCode>0%</c:formatCode>
                <c:ptCount val="3"/>
                <c:pt idx="0">
                  <c:v>0.74193548387096775</c:v>
                </c:pt>
                <c:pt idx="1">
                  <c:v>0.22580645161290322</c:v>
                </c:pt>
                <c:pt idx="2">
                  <c:v>3.2258064516129031E-2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B7-47FF-9007-93A90A14B6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'[sammenstilling foreløpige resultater dry powder undersøkelse.xlsx]Sheet1'!$C$19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B-4156-A833-4485254BFF2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B-4156-A833-4485254BFF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[1]Sheet1!$A$20:$A$21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[1]Sheet1!$C$20:$C$21</c:f>
              <c:numCache>
                <c:formatCode>0%</c:formatCode>
                <c:ptCount val="2"/>
                <c:pt idx="0">
                  <c:v>0.64516129032258063</c:v>
                </c:pt>
                <c:pt idx="1">
                  <c:v>0.35483870967741937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9B-4156-A833-4485254BFF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'[sammenstilling foreløpige resultater dry powder undersøkelse.xlsx]Sheet1'!$C$26</c:f>
              <c:strCache>
                <c:ptCount val="1"/>
                <c:pt idx="0">
                  <c:v>Andel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'[sammenstilling foreløpige resultater dry powder undersøkelse.xlsx]Sheet1'!$A$27:$A$31</c:f>
              <c:strCache>
                <c:ptCount val="5"/>
                <c:pt idx="0">
                  <c:v>Asia</c:v>
                </c:pt>
                <c:pt idx="1">
                  <c:v>North America</c:v>
                </c:pt>
                <c:pt idx="2">
                  <c:v>The Nordics</c:v>
                </c:pt>
                <c:pt idx="3">
                  <c:v>Europe</c:v>
                </c:pt>
                <c:pt idx="4">
                  <c:v>Own market</c:v>
                </c:pt>
              </c:strCache>
            </c:strRef>
          </c:cat>
          <c:val>
            <c:numRef>
              <c:f>'[sammenstilling foreløpige resultater dry powder undersøkelse.xlsx]Sheet1'!$C$27:$C$31</c:f>
              <c:numCache>
                <c:formatCode>0%</c:formatCode>
                <c:ptCount val="5"/>
                <c:pt idx="0">
                  <c:v>6.4516129032258063E-2</c:v>
                </c:pt>
                <c:pt idx="1">
                  <c:v>0.19354838709677419</c:v>
                </c:pt>
                <c:pt idx="2">
                  <c:v>0.29032258064516131</c:v>
                </c:pt>
                <c:pt idx="3">
                  <c:v>0.45161290322580644</c:v>
                </c:pt>
                <c:pt idx="4">
                  <c:v>0.74193548387096775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C-4216-9156-44817F215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9380048"/>
        <c:axId val="799371888"/>
      </c:barChart>
      <c:catAx>
        <c:axId val="79938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9371888"/>
        <c:crosses val="autoZero"/>
        <c:auto val="1"/>
        <c:lblAlgn val="ctr"/>
        <c:lblOffset val="100"/>
        <c:noMultiLvlLbl val="0"/>
      </c:catAx>
      <c:valAx>
        <c:axId val="799371888"/>
        <c:scaling>
          <c:orientation val="minMax"/>
          <c:max val="0.8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938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IT</c:v>
                </c:pt>
                <c:pt idx="1">
                  <c:v>Financial Services</c:v>
                </c:pt>
                <c:pt idx="2">
                  <c:v>Cleantech</c:v>
                </c:pt>
                <c:pt idx="3">
                  <c:v>Business rel. Services</c:v>
                </c:pt>
                <c:pt idx="4">
                  <c:v>Business rel. Products</c:v>
                </c:pt>
                <c:pt idx="5">
                  <c:v>Retail</c:v>
                </c:pt>
                <c:pt idx="6">
                  <c:v>Energy and petroleum</c:v>
                </c:pt>
                <c:pt idx="7">
                  <c:v>Green energy</c:v>
                </c:pt>
                <c:pt idx="8">
                  <c:v>Life sciences</c:v>
                </c:pt>
                <c:pt idx="9">
                  <c:v>Chemicals and materials</c:v>
                </c:pt>
                <c:pt idx="10">
                  <c:v>Real estate</c:v>
                </c:pt>
                <c:pt idx="11">
                  <c:v>Transport</c:v>
                </c:pt>
                <c:pt idx="12">
                  <c:v>Agnostic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17</c:v>
                </c:pt>
                <c:pt idx="1">
                  <c:v>8</c:v>
                </c:pt>
                <c:pt idx="2">
                  <c:v>6</c:v>
                </c:pt>
                <c:pt idx="3">
                  <c:v>14</c:v>
                </c:pt>
                <c:pt idx="4">
                  <c:v>9</c:v>
                </c:pt>
                <c:pt idx="5">
                  <c:v>3</c:v>
                </c:pt>
                <c:pt idx="6">
                  <c:v>0</c:v>
                </c:pt>
                <c:pt idx="7">
                  <c:v>5</c:v>
                </c:pt>
                <c:pt idx="8">
                  <c:v>10</c:v>
                </c:pt>
                <c:pt idx="9">
                  <c:v>1</c:v>
                </c:pt>
                <c:pt idx="10">
                  <c:v>4</c:v>
                </c:pt>
                <c:pt idx="11">
                  <c:v>0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6-49BB-8098-5F8103CA46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'[sammenstilling foreløpige resultater dry powder undersøkelse.xlsx]Sheet1'!$C$11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7-47FF-9007-93A90A14B69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7-47FF-9007-93A90A14B69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7-47FF-9007-93A90A14B6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'[sammenstilling foreløpige resultater dry powder undersøkelse.xlsx]Sheet1'!$A$12:$A$14</c:f>
              <c:strCache>
                <c:ptCount val="3"/>
                <c:pt idx="0">
                  <c:v>Worse</c:v>
                </c:pt>
                <c:pt idx="1">
                  <c:v>The same</c:v>
                </c:pt>
                <c:pt idx="2">
                  <c:v>Better</c:v>
                </c:pt>
              </c:strCache>
            </c:strRef>
          </c:cat>
          <c:val>
            <c:numRef>
              <c:f>'[sammenstilling foreløpige resultater dry powder undersøkelse.xlsx]Sheet1'!$C$12:$C$14</c:f>
              <c:numCache>
                <c:formatCode>0%</c:formatCode>
                <c:ptCount val="3"/>
                <c:pt idx="0">
                  <c:v>0.74193548387096775</c:v>
                </c:pt>
                <c:pt idx="1">
                  <c:v>0.22580645161290322</c:v>
                </c:pt>
                <c:pt idx="2">
                  <c:v>3.2258064516129031E-2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B7-47FF-9007-93A90A14B6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'[sammenstilling foreløpige resultater dry powder undersøkelse.xlsx]Sheet1'!$C$19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B-4156-A833-4485254BFF2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B-4156-A833-4485254BFF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[1]Sheet1!$A$20:$A$21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[1]Sheet1!$C$20:$C$21</c:f>
              <c:numCache>
                <c:formatCode>0%</c:formatCode>
                <c:ptCount val="2"/>
                <c:pt idx="0">
                  <c:v>0.64516129032258063</c:v>
                </c:pt>
                <c:pt idx="1">
                  <c:v>0.35483870967741937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9B-4156-A833-4485254BFF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'[sammenstilling foreløpige resultater dry powder undersøkelse.xlsx]Sheet1'!$C$26</c:f>
              <c:strCache>
                <c:ptCount val="1"/>
                <c:pt idx="0">
                  <c:v>Andel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'[sammenstilling foreløpige resultater dry powder undersøkelse.xlsx]Sheet1'!$A$27:$A$31</c:f>
              <c:strCache>
                <c:ptCount val="5"/>
                <c:pt idx="0">
                  <c:v>Asia</c:v>
                </c:pt>
                <c:pt idx="1">
                  <c:v>North America</c:v>
                </c:pt>
                <c:pt idx="2">
                  <c:v>The Nordics</c:v>
                </c:pt>
                <c:pt idx="3">
                  <c:v>Europe</c:v>
                </c:pt>
                <c:pt idx="4">
                  <c:v>Own market</c:v>
                </c:pt>
              </c:strCache>
            </c:strRef>
          </c:cat>
          <c:val>
            <c:numRef>
              <c:f>'[sammenstilling foreløpige resultater dry powder undersøkelse.xlsx]Sheet1'!$C$27:$C$31</c:f>
              <c:numCache>
                <c:formatCode>0%</c:formatCode>
                <c:ptCount val="5"/>
                <c:pt idx="0">
                  <c:v>6.4516129032258063E-2</c:v>
                </c:pt>
                <c:pt idx="1">
                  <c:v>0.19354838709677419</c:v>
                </c:pt>
                <c:pt idx="2">
                  <c:v>0.29032258064516131</c:v>
                </c:pt>
                <c:pt idx="3">
                  <c:v>0.45161290322580644</c:v>
                </c:pt>
                <c:pt idx="4">
                  <c:v>0.74193548387096775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C-4216-9156-44817F215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99380048"/>
        <c:axId val="799371888"/>
      </c:barChart>
      <c:catAx>
        <c:axId val="79938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9371888"/>
        <c:crosses val="autoZero"/>
        <c:auto val="1"/>
        <c:lblAlgn val="ctr"/>
        <c:lblOffset val="100"/>
        <c:noMultiLvlLbl val="0"/>
      </c:catAx>
      <c:valAx>
        <c:axId val="799371888"/>
        <c:scaling>
          <c:orientation val="minMax"/>
          <c:max val="0.8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938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2427388067526953E-3"/>
                  <c:y val="0.14280399963643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21-42D2-B362-031866B0A817}"/>
                </c:ext>
              </c:extLst>
            </c:dLbl>
            <c:dLbl>
              <c:idx val="1"/>
              <c:layout>
                <c:manualLayout>
                  <c:x val="5.2427388067526476E-3"/>
                  <c:y val="0.368910332394112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21-42D2-B362-031866B0A817}"/>
                </c:ext>
              </c:extLst>
            </c:dLbl>
            <c:dLbl>
              <c:idx val="2"/>
              <c:layout>
                <c:manualLayout>
                  <c:x val="0"/>
                  <c:y val="0.351059832439558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21-42D2-B362-031866B0A8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Venture</c:v>
                </c:pt>
                <c:pt idx="1">
                  <c:v>Growth</c:v>
                </c:pt>
                <c:pt idx="2">
                  <c:v>Buyout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7</c:v>
                </c:pt>
                <c:pt idx="1">
                  <c:v>11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E-461F-9C6C-58783E5D3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F7F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pPr>
            <a:endParaRPr lang="nb-NO"/>
          </a:p>
        </c:txPr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  <c:max val="1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FFF7F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Historisk avkastning / Lønnsomhet</c:v>
                </c:pt>
                <c:pt idx="1">
                  <c:v>Risikojustert avkastning</c:v>
                </c:pt>
                <c:pt idx="2">
                  <c:v>Investeringsstrategi</c:v>
                </c:pt>
                <c:pt idx="3">
                  <c:v>Track record og kontinuitet i teamet</c:v>
                </c:pt>
                <c:pt idx="4">
                  <c:v>Kompetanse til forvalter</c:v>
                </c:pt>
                <c:pt idx="5">
                  <c:v>Grad av ESG-fokus</c:v>
                </c:pt>
                <c:pt idx="6">
                  <c:v>Impact-dimensjon</c:v>
                </c:pt>
                <c:pt idx="7">
                  <c:v>Mulighet til aktiv involvering</c:v>
                </c:pt>
                <c:pt idx="8">
                  <c:v>Likviditet og exit-strategi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</c:v>
                </c:pt>
                <c:pt idx="1">
                  <c:v>5</c:v>
                </c:pt>
                <c:pt idx="2">
                  <c:v>16</c:v>
                </c:pt>
                <c:pt idx="3">
                  <c:v>24</c:v>
                </c:pt>
                <c:pt idx="4">
                  <c:v>12</c:v>
                </c:pt>
                <c:pt idx="5">
                  <c:v>0</c:v>
                </c:pt>
                <c:pt idx="6">
                  <c:v>4</c:v>
                </c:pt>
                <c:pt idx="7">
                  <c:v>1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3-471B-A18B-D8812215B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10000"/>
                  <a:lumOff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For høy risiko</c:v>
                </c:pt>
                <c:pt idx="1">
                  <c:v>For høye kostnader</c:v>
                </c:pt>
                <c:pt idx="2">
                  <c:v>Ingen</c:v>
                </c:pt>
                <c:pt idx="3">
                  <c:v>Mangel på likviditet</c:v>
                </c:pt>
                <c:pt idx="4">
                  <c:v>Manglende track record</c:v>
                </c:pt>
                <c:pt idx="5">
                  <c:v>Uklare exit-strategier</c:v>
                </c:pt>
                <c:pt idx="6">
                  <c:v>Utenfor strategi</c:v>
                </c:pt>
                <c:pt idx="7">
                  <c:v>Utilstrekkelig ESG-fokus</c:v>
                </c:pt>
                <c:pt idx="8">
                  <c:v>Succession planning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9</c:v>
                </c:pt>
                <c:pt idx="4">
                  <c:v>2</c:v>
                </c:pt>
                <c:pt idx="5">
                  <c:v>5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3-471B-A18B-D8812215B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9894799"/>
        <c:axId val="1859899119"/>
      </c:barChart>
      <c:catAx>
        <c:axId val="18598947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899119"/>
        <c:crosses val="autoZero"/>
        <c:auto val="1"/>
        <c:lblAlgn val="ctr"/>
        <c:lblOffset val="100"/>
        <c:noMultiLvlLbl val="0"/>
      </c:catAx>
      <c:valAx>
        <c:axId val="1859899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10000"/>
                  <a:lumOff val="9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989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Risiko knyttet til bærekraft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B99-4B5F-80AC-0F9DD44A3E6D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B99-4B5F-80AC-0F9DD44A3E6D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99-4B5F-80AC-0F9DD44A3E6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99-4B5F-80AC-0F9DD44A3E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Kritisk - prioriterer sterk bærekraftsprofil</c:v>
                </c:pt>
                <c:pt idx="1">
                  <c:v>Viktig - vurderes som en av fler faktorer</c:v>
                </c:pt>
                <c:pt idx="2">
                  <c:v>Moderat - påvirker dersom det gir økonomisk verdi</c:v>
                </c:pt>
                <c:pt idx="3">
                  <c:v>Lite viktig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9-4B5F-80AC-0F9DD44A3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Sheet1!$D$1</c:f>
              <c:strCache>
                <c:ptCount val="1"/>
                <c:pt idx="0">
                  <c:v>Growth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1E-45BB-B358-1ECE6907CE8F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1E-45BB-B358-1ECE6907CE8F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34D-4871-A67F-740D8D58BE93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7A2-49B2-8E54-EA3A2A9F93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Kritisk</c:v>
                </c:pt>
                <c:pt idx="1">
                  <c:v>Viktig</c:v>
                </c:pt>
                <c:pt idx="2">
                  <c:v>Moderat</c:v>
                </c:pt>
                <c:pt idx="3">
                  <c:v>Ikke viktig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</c:v>
                </c:pt>
                <c:pt idx="1">
                  <c:v>0.43</c:v>
                </c:pt>
                <c:pt idx="2">
                  <c:v>0.43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1E-45BB-B358-1ECE6907CE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6B9D2-4D8F-402A-A58B-87567964B5A7}" type="datetimeFigureOut">
              <a:rPr lang="nb-NO" smtClean="0"/>
              <a:t>28.03.2025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47F65-52D0-42BA-B229-603370A0A3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45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899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5CE9-07EC-105B-3CDB-EA110AE06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6124E-27CE-D80D-7824-4078716D8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84332-AC0A-C7CB-F95E-84CA3980C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 err="1"/>
              <a:t>Track</a:t>
            </a:r>
            <a:r>
              <a:rPr lang="nb-NO" sz="1200" dirty="0"/>
              <a:t> record er ikke noe hinder – det virker som de synes norske fond har ting på stell.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Men, mange kan med fordel bli bedre på å kommunisere strategiene og exit-strategiene sine.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Ellers knyttes hindrene også til elementer spesifikt for denne </a:t>
            </a:r>
            <a:r>
              <a:rPr lang="nb-NO" sz="1200" dirty="0" err="1"/>
              <a:t>aktivaklassen</a:t>
            </a:r>
            <a:r>
              <a:rPr lang="nb-NO" sz="1200" dirty="0"/>
              <a:t> – som gebyrer og STORE KOSTNADER. I og med at avkastningsforventningene er mer basert på tro enn statistikk – er det synd kostnadene er så store, en ubehagelig sannhet.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 err="1"/>
              <a:t>GPene</a:t>
            </a:r>
            <a:r>
              <a:rPr lang="nb-NO" sz="1200" dirty="0"/>
              <a:t> må være flinkere til å kommunisere exit og likviditet! STOR porsjon mener at likviditeten er utfordring. Gode exit-strategier mener det mangler.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UT fra disse responsene kan man også si at «ESG er hygienefaktor». Lpers fokus på ESG er mangelfull, da det ikke kommer frem som et hinder eller noe som vektlegges mest; 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B2D7-E259-C13F-185F-8F817DA48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49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Så, det er ikke det viktigste eller det mest kritiske – men om det virkelig vil påvirke verdien til selskapet vil det vurderes.</a:t>
            </a:r>
          </a:p>
          <a:p>
            <a:endParaRPr lang="nb-NO" dirty="0"/>
          </a:p>
          <a:p>
            <a:r>
              <a:rPr lang="nb-NO" dirty="0"/>
              <a:t>Moderat = det påvirker beslutningen hvis det gir økonomisk verdi</a:t>
            </a:r>
          </a:p>
          <a:p>
            <a:r>
              <a:rPr lang="nb-NO" dirty="0"/>
              <a:t>Når vi har spurt om hva som er det VIKTIGSTE, ser det ikke ut som det er viktig i det hele tatt. Andre ting er mer styrende</a:t>
            </a:r>
          </a:p>
          <a:p>
            <a:r>
              <a:rPr lang="nb-NO" dirty="0"/>
              <a:t>Men når vi går inn på risiko – og vi ser her at det er viktigere for </a:t>
            </a:r>
            <a:r>
              <a:rPr lang="nb-NO" dirty="0" err="1"/>
              <a:t>venture</a:t>
            </a:r>
            <a:r>
              <a:rPr lang="nb-NO" dirty="0"/>
              <a:t> enn det er for </a:t>
            </a:r>
            <a:r>
              <a:rPr lang="nb-NO" dirty="0" err="1"/>
              <a:t>buyout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46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98B2-B503-B86E-9E2C-7758ADDED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42F21-780B-12D5-829F-8AD69D0A4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5A6E6-2125-6158-AA2B-012A6B9E4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Så, det er ikke det viktigste eller det mest kritiske – men om det virkelig vil påvirke verdien til selskapet vil det vurderes.</a:t>
            </a:r>
          </a:p>
          <a:p>
            <a:r>
              <a:rPr lang="nb-NO" dirty="0"/>
              <a:t>Men når vi går inn på risiko – og vi ser her at det er viktigere for </a:t>
            </a:r>
            <a:r>
              <a:rPr lang="nb-NO" dirty="0" err="1"/>
              <a:t>venture</a:t>
            </a:r>
            <a:r>
              <a:rPr lang="nb-NO" dirty="0"/>
              <a:t> enn det er for </a:t>
            </a:r>
            <a:r>
              <a:rPr lang="nb-NO" dirty="0" err="1"/>
              <a:t>buyout</a:t>
            </a:r>
            <a:r>
              <a:rPr lang="nb-NO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47A0-BC67-2111-5764-31C1BF8AA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59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Vektlegges = vektlegger FNs bærekraftsmål eller annet i investeringsbeslutninger, eller at det kreves rapportering</a:t>
            </a:r>
            <a:br>
              <a:rPr lang="nb-NO" dirty="0"/>
            </a:br>
            <a:r>
              <a:rPr lang="nb-NO" dirty="0"/>
              <a:t>Vektlegges ikke = bærekraft spiller liten eller ingen rolle i investeringsbeslutninger</a:t>
            </a:r>
          </a:p>
          <a:p>
            <a:r>
              <a:rPr lang="nb-NO" dirty="0"/>
              <a:t>Venture i større grad vektlegger </a:t>
            </a:r>
            <a:r>
              <a:rPr lang="nb-NO" dirty="0" err="1"/>
              <a:t>bærekraftshensyn</a:t>
            </a:r>
            <a:r>
              <a:rPr lang="nb-NO" dirty="0"/>
              <a:t> i risiko – større grad enn strategifaktor. Ser ut som er mer gjeldende for </a:t>
            </a:r>
            <a:r>
              <a:rPr lang="nb-NO" dirty="0" err="1"/>
              <a:t>venture</a:t>
            </a:r>
            <a:r>
              <a:rPr lang="nb-NO" dirty="0"/>
              <a:t> enn </a:t>
            </a:r>
            <a:r>
              <a:rPr lang="nb-NO" dirty="0" err="1"/>
              <a:t>buyout</a:t>
            </a:r>
            <a:r>
              <a:rPr lang="nb-NO" dirty="0"/>
              <a:t>. </a:t>
            </a:r>
          </a:p>
          <a:p>
            <a:r>
              <a:rPr lang="nb-NO" b="1" dirty="0"/>
              <a:t>SEGMENTENE – V, G, B</a:t>
            </a:r>
          </a:p>
          <a:p>
            <a:endParaRPr lang="nb-NO" dirty="0"/>
          </a:p>
          <a:p>
            <a:r>
              <a:rPr lang="nb-NO" dirty="0"/>
              <a:t>Moderat = det påvirker beslutningen hvis det gir økonomisk verdi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 err="1"/>
              <a:t>Buyout</a:t>
            </a:r>
            <a:r>
              <a:rPr lang="nb-NO" dirty="0"/>
              <a:t>: Lite viktig eller moderat risikofokus på bærekraft. Passer med at kun 30% bryr seg om det i investeringsfasen.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STOR ENDRING FRA 2022: https://www.bain.com/insights/limited-partners-and-private-equity-firms-embrace-esg/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Risiko – er en trend fra før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84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DAFC-450E-D93A-5E7B-D3D473474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240C3-158A-2651-05F9-D5DAF57B6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BB980-1A76-DED1-0857-9BE6E20E4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Lønnsomhet er viktigste driver. Det samme ser vi i våre GP-undersøkelser om samme tema, men der ble også «press fra LP-er» trukket frem som viktig i 2021 og 2023. Naturlig å tro at det har endret seg. Regulatoriske krav/</a:t>
            </a:r>
            <a:r>
              <a:rPr lang="nb-NO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governance</a:t>
            </a:r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ble også trukket frem som viktig blant GP-ene, det er ikke sentralt for LP-ene. </a:t>
            </a:r>
          </a:p>
          <a:p>
            <a:endParaRPr lang="nb-NO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Ikke økt kravene til bærekraft heller: </a:t>
            </a:r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Nei eller det samme. Det er litt overraskende fordi de regulatoriske kravene til bærekraft har blitt så mye strengere de siste årene. For LP-ene har det tydeligvis ikke så mye å si.</a:t>
            </a:r>
          </a:p>
          <a:p>
            <a:endParaRPr lang="nb-NO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GROWTH: Det de jobber med er jo å se et potensiale for å bygge lønnsomhet og vekst rundt bærekraftig case. Gir mening at alle mener dette! Troen på at bærekraft skal være med å skape vekst.</a:t>
            </a:r>
          </a:p>
          <a:p>
            <a:endParaRPr lang="nb-NO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 err="1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Ca</a:t>
            </a:r>
            <a:r>
              <a:rPr lang="nb-NO" sz="1800" b="1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 70% følger ikke opp bærekraft i det hele tatt</a:t>
            </a:r>
            <a:endParaRPr lang="nb-NO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9602B-BE25-25F3-0765-1A9901490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36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4F76D-9C74-3640-F167-C9507A82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DDF58-DA54-118C-D987-D9112403B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FCD28-398D-9D01-FCEB-BA2E55F2B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IT, software og ikke produktrelaterte tjenester er mest interessant. Life science og </a:t>
            </a:r>
            <a:r>
              <a:rPr lang="nb-NO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fintech</a:t>
            </a:r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også viktig.</a:t>
            </a:r>
          </a:p>
          <a:p>
            <a:endParaRPr lang="nb-NO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nb-NO" sz="1200" b="1" dirty="0"/>
              <a:t>Spørre panelet:</a:t>
            </a:r>
            <a:r>
              <a:rPr lang="nb-NO" sz="1200" dirty="0"/>
              <a:t> Hva sier det om konkurransen om </a:t>
            </a:r>
            <a:r>
              <a:rPr lang="nb-NO" sz="1200" dirty="0" err="1"/>
              <a:t>dealene</a:t>
            </a:r>
            <a:r>
              <a:rPr lang="nb-NO" sz="1200" dirty="0"/>
              <a:t> i Norge? Viser dette at man kjemper om de samme selskapene?</a:t>
            </a:r>
          </a:p>
          <a:p>
            <a:pPr>
              <a:spcBef>
                <a:spcPts val="600"/>
              </a:spcBef>
            </a:pPr>
            <a:r>
              <a:rPr lang="nb-NO" sz="1200" dirty="0"/>
              <a:t>Fra GP-perspektiv er det alltid lettere å investere i digitale tjenester for man har mye forutsigbarhet på hvor mye kapital man trenger. Interessant at så mange LP-er også fokuserer på det.</a:t>
            </a:r>
          </a:p>
          <a:p>
            <a:pPr>
              <a:spcBef>
                <a:spcPts val="600"/>
              </a:spcBef>
            </a:pPr>
            <a:r>
              <a:rPr lang="nb-NO" sz="1200" dirty="0"/>
              <a:t>Man kunne svare 3 – og likevel er det bare 4 som har </a:t>
            </a:r>
            <a:r>
              <a:rPr lang="nb-NO" sz="1200" dirty="0" err="1"/>
              <a:t>Clean</a:t>
            </a:r>
            <a:r>
              <a:rPr lang="nb-NO" sz="1200" dirty="0"/>
              <a:t> Tech</a:t>
            </a:r>
          </a:p>
          <a:p>
            <a:endParaRPr lang="nb-NO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80% av </a:t>
            </a:r>
            <a:r>
              <a:rPr lang="nb-NO" sz="1200" kern="0" dirty="0" err="1">
                <a:solidFill>
                  <a:srgbClr val="242424"/>
                </a:solidFill>
              </a:rPr>
              <a:t>buyout</a:t>
            </a:r>
            <a:r>
              <a:rPr lang="nb-NO" sz="1200" kern="0" dirty="0">
                <a:solidFill>
                  <a:srgbClr val="242424"/>
                </a:solidFill>
              </a:rPr>
              <a:t> har business </a:t>
            </a:r>
            <a:r>
              <a:rPr lang="nb-NO" sz="1200" kern="0" dirty="0" err="1">
                <a:solidFill>
                  <a:srgbClr val="242424"/>
                </a:solidFill>
              </a:rPr>
              <a:t>related</a:t>
            </a:r>
            <a:r>
              <a:rPr lang="nb-NO" sz="1200" kern="0" dirty="0">
                <a:solidFill>
                  <a:srgbClr val="242424"/>
                </a:solidFill>
              </a:rPr>
              <a:t> services som ett av mest interessante bransjer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70% av </a:t>
            </a:r>
            <a:r>
              <a:rPr lang="nb-NO" sz="1200" kern="0" dirty="0" err="1">
                <a:solidFill>
                  <a:srgbClr val="242424"/>
                </a:solidFill>
              </a:rPr>
              <a:t>growth</a:t>
            </a:r>
            <a:r>
              <a:rPr lang="nb-NO" sz="1200" kern="0" dirty="0">
                <a:solidFill>
                  <a:srgbClr val="242424"/>
                </a:solidFill>
              </a:rPr>
              <a:t> har IT som ett av valgene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Venture er mer spredt, og involverer </a:t>
            </a:r>
            <a:r>
              <a:rPr lang="nb-NO" sz="1200" kern="0" dirty="0" err="1">
                <a:solidFill>
                  <a:srgbClr val="242424"/>
                </a:solidFill>
              </a:rPr>
              <a:t>life</a:t>
            </a:r>
            <a:r>
              <a:rPr lang="nb-NO" sz="1200" kern="0" dirty="0">
                <a:solidFill>
                  <a:srgbClr val="242424"/>
                </a:solidFill>
              </a:rPr>
              <a:t> </a:t>
            </a:r>
            <a:r>
              <a:rPr lang="nb-NO" sz="1200" kern="0" dirty="0" err="1">
                <a:solidFill>
                  <a:srgbClr val="242424"/>
                </a:solidFill>
              </a:rPr>
              <a:t>sciences</a:t>
            </a:r>
            <a:r>
              <a:rPr lang="nb-NO" sz="1200" kern="0" dirty="0">
                <a:solidFill>
                  <a:srgbClr val="242424"/>
                </a:solidFill>
              </a:rPr>
              <a:t>, green </a:t>
            </a:r>
            <a:r>
              <a:rPr lang="nb-NO" sz="1200" kern="0" dirty="0" err="1">
                <a:solidFill>
                  <a:srgbClr val="242424"/>
                </a:solidFill>
              </a:rPr>
              <a:t>energy</a:t>
            </a:r>
            <a:r>
              <a:rPr lang="nb-NO" sz="1200" kern="0" dirty="0">
                <a:solidFill>
                  <a:srgbClr val="242424"/>
                </a:solidFill>
              </a:rPr>
              <a:t> og </a:t>
            </a:r>
            <a:r>
              <a:rPr lang="nb-NO" sz="1200" kern="0" dirty="0" err="1">
                <a:solidFill>
                  <a:srgbClr val="242424"/>
                </a:solidFill>
              </a:rPr>
              <a:t>cleantech</a:t>
            </a:r>
            <a:r>
              <a:rPr lang="nb-NO" sz="1200" kern="0" dirty="0">
                <a:solidFill>
                  <a:srgbClr val="242424"/>
                </a:solidFill>
              </a:rPr>
              <a:t> som viktige bransjer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b-NO" sz="1200" kern="0" dirty="0">
              <a:solidFill>
                <a:srgbClr val="242424"/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1B78B-F456-EE05-61B2-659EBFE98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21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F7955-F382-FFBE-3821-793367817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821EC-001D-BAB3-4885-41BA826AB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B8B38-8C5B-5A4C-2AA4-3EC9B4ACE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Hva </a:t>
            </a:r>
            <a:r>
              <a:rPr lang="nb-NO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LPene</a:t>
            </a: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tror at vil påvirke deres investeringer fremover –</a:t>
            </a:r>
            <a:r>
              <a:rPr lang="nb-NO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kan velge 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Univers; Ikke avgrenset. Litt opp for tolkning og åpent for å se inn i spåkulen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ESG var på alles lepper for bare noen år siden. Nå er det andre ting som er viktigst. Trendene skifter fort. Spennende å se hvordan ESG-arbeidet utvikles videre.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1800" b="1" dirty="0"/>
              <a:t>STOR ENDRING FRA 2022: https://www.bain.com/insights/limited-partners-and-private-equity-firms-embrace-esg/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/>
              <a:t>Veldig preget av øyeblikket – undersøkelsen ble gjort i januar og februar i år. Men AI er en lenger trend.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1E33D-B194-0040-8825-52D90F665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07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824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 2025 slide – </a:t>
            </a:r>
            <a:r>
              <a:rPr lang="en-GB" dirty="0" err="1"/>
              <a:t>kamp</a:t>
            </a:r>
            <a:r>
              <a:rPr lang="en-GB" dirty="0"/>
              <a:t> om LP </a:t>
            </a:r>
            <a:r>
              <a:rPr lang="en-GB" dirty="0" err="1"/>
              <a:t>pengene</a:t>
            </a:r>
            <a:endParaRPr lang="en-GB" dirty="0"/>
          </a:p>
          <a:p>
            <a:r>
              <a:rPr lang="en-GB" dirty="0"/>
              <a:t>3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utsatt</a:t>
            </a:r>
            <a:r>
              <a:rPr lang="en-GB" dirty="0"/>
              <a:t> already</a:t>
            </a:r>
          </a:p>
        </p:txBody>
      </p:sp>
    </p:spTree>
    <p:extLst>
      <p:ext uri="{BB962C8B-B14F-4D97-AF65-F5344CB8AC3E}">
        <p14:creationId xmlns:p14="http://schemas.microsoft.com/office/powerpoint/2010/main" val="594018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Henter i eget marked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52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A7474-5AEB-DF22-0A60-45725DEF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89201-3EE5-1413-11C8-3DF0AEF23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48D66-A0E9-270C-58CA-DD18C7CBE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0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/>
              <a:t>Forventet avkastning er interessant: </a:t>
            </a:r>
            <a:r>
              <a:rPr lang="nb-NO" sz="1200" dirty="0"/>
              <a:t>Mange sier at det bør ligge på 12-20% - 20 av 28 respondenter sier de forventer 12-20%. Gjennomsnittlige gode fond leverer på 10-15% årlig avkastning, så det er ikke unaturlig at det er forventet. Si noe om det i presentasjonen – man krever god avkastning, og det er også 3% som sier det bør ligge på over 20% - </a:t>
            </a:r>
            <a:r>
              <a:rPr lang="nb-NO" sz="1200" b="1" dirty="0"/>
              <a:t>hvem er disse som sier at de vil ha over 20%, og de som vil ha 15-20%? «De som forventer over 15% er disse og disse investorene»</a:t>
            </a:r>
            <a:endParaRPr lang="nb-NO" sz="1200" i="1" dirty="0"/>
          </a:p>
          <a:p>
            <a:r>
              <a:rPr lang="nb-NO" sz="1200" i="1" dirty="0"/>
              <a:t>15-20% er typisk </a:t>
            </a:r>
            <a:r>
              <a:rPr lang="nb-NO" sz="1200" i="1" dirty="0" err="1"/>
              <a:t>family</a:t>
            </a:r>
            <a:r>
              <a:rPr lang="nb-NO" sz="1200" i="1" dirty="0"/>
              <a:t> </a:t>
            </a:r>
            <a:r>
              <a:rPr lang="nb-NO" sz="1200" i="1" dirty="0" err="1"/>
              <a:t>offices</a:t>
            </a:r>
            <a:r>
              <a:rPr lang="nb-NO" sz="1200" i="1" dirty="0"/>
              <a:t> på XX </a:t>
            </a:r>
            <a:r>
              <a:rPr lang="nb-NO" sz="1200" i="1" dirty="0" err="1"/>
              <a:t>strl</a:t>
            </a:r>
            <a:r>
              <a:rPr lang="nb-NO" sz="1200" i="1" dirty="0"/>
              <a:t> – se </a:t>
            </a:r>
            <a:r>
              <a:rPr lang="nb-NO" sz="1200" i="1" dirty="0" err="1"/>
              <a:t>graffene</a:t>
            </a:r>
            <a:r>
              <a:rPr lang="nb-NO" sz="1200" i="1" dirty="0"/>
              <a:t> til Nysnø  for å kommentere </a:t>
            </a:r>
            <a:r>
              <a:rPr lang="nb-NO" sz="1200" i="1" dirty="0" err="1"/>
              <a:t>net</a:t>
            </a:r>
            <a:r>
              <a:rPr lang="nb-NO" sz="1200" i="1" dirty="0"/>
              <a:t> IRR</a:t>
            </a:r>
            <a:endParaRPr lang="nb-NO" sz="1200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53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BB9F8-4508-1822-72D5-E07A9A97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ADDD9C-2761-9C14-B811-22183FDE2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E3B55-1E18-220E-FA48-3E0C9836C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IT, software og ikke produktrelaterte tjenester er mest interessant. Life science og </a:t>
            </a:r>
            <a:r>
              <a:rPr lang="nb-NO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fintech</a:t>
            </a:r>
            <a:r>
              <a:rPr lang="nb-NO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også viktig.</a:t>
            </a:r>
          </a:p>
          <a:p>
            <a:endParaRPr lang="nb-NO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nb-NO" sz="1200" b="1" dirty="0"/>
              <a:t>Spørre panelet:</a:t>
            </a:r>
            <a:r>
              <a:rPr lang="nb-NO" sz="1200" dirty="0"/>
              <a:t> Hva sier det om konkurransen om </a:t>
            </a:r>
            <a:r>
              <a:rPr lang="nb-NO" sz="1200" dirty="0" err="1"/>
              <a:t>dealene</a:t>
            </a:r>
            <a:r>
              <a:rPr lang="nb-NO" sz="1200" dirty="0"/>
              <a:t> i Norge? Viser dette at man kjemper om de samme selskapene?</a:t>
            </a:r>
          </a:p>
          <a:p>
            <a:pPr>
              <a:spcBef>
                <a:spcPts val="600"/>
              </a:spcBef>
            </a:pPr>
            <a:r>
              <a:rPr lang="nb-NO" sz="1200" dirty="0"/>
              <a:t>Fra GP-perspektiv er det alltid lettere å investere i digitale tjenester for man har mye forutsigbarhet på hvor mye kapital man trenger. Interessant at så mange LP-er også fokuserer på det.</a:t>
            </a:r>
          </a:p>
          <a:p>
            <a:pPr>
              <a:spcBef>
                <a:spcPts val="600"/>
              </a:spcBef>
            </a:pPr>
            <a:r>
              <a:rPr lang="nb-NO" sz="1200" dirty="0"/>
              <a:t>Man kunne svare 3 – og likevel er det bare 4 som har </a:t>
            </a:r>
            <a:r>
              <a:rPr lang="nb-NO" sz="1200" dirty="0" err="1"/>
              <a:t>Clean</a:t>
            </a:r>
            <a:r>
              <a:rPr lang="nb-NO" sz="1200" dirty="0"/>
              <a:t> Tech</a:t>
            </a:r>
          </a:p>
          <a:p>
            <a:endParaRPr lang="nb-NO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80% av </a:t>
            </a:r>
            <a:r>
              <a:rPr lang="nb-NO" sz="1200" kern="0" dirty="0" err="1">
                <a:solidFill>
                  <a:srgbClr val="242424"/>
                </a:solidFill>
              </a:rPr>
              <a:t>buyout</a:t>
            </a:r>
            <a:r>
              <a:rPr lang="nb-NO" sz="1200" kern="0" dirty="0">
                <a:solidFill>
                  <a:srgbClr val="242424"/>
                </a:solidFill>
              </a:rPr>
              <a:t> har business </a:t>
            </a:r>
            <a:r>
              <a:rPr lang="nb-NO" sz="1200" kern="0" dirty="0" err="1">
                <a:solidFill>
                  <a:srgbClr val="242424"/>
                </a:solidFill>
              </a:rPr>
              <a:t>related</a:t>
            </a:r>
            <a:r>
              <a:rPr lang="nb-NO" sz="1200" kern="0" dirty="0">
                <a:solidFill>
                  <a:srgbClr val="242424"/>
                </a:solidFill>
              </a:rPr>
              <a:t> services som ett av mest interessante bransjer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70% av </a:t>
            </a:r>
            <a:r>
              <a:rPr lang="nb-NO" sz="1200" kern="0" dirty="0" err="1">
                <a:solidFill>
                  <a:srgbClr val="242424"/>
                </a:solidFill>
              </a:rPr>
              <a:t>growth</a:t>
            </a:r>
            <a:r>
              <a:rPr lang="nb-NO" sz="1200" kern="0" dirty="0">
                <a:solidFill>
                  <a:srgbClr val="242424"/>
                </a:solidFill>
              </a:rPr>
              <a:t> har IT som ett av valgene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Venture er mer spredt, og involverer </a:t>
            </a:r>
            <a:r>
              <a:rPr lang="nb-NO" sz="1200" kern="0" dirty="0" err="1">
                <a:solidFill>
                  <a:srgbClr val="242424"/>
                </a:solidFill>
              </a:rPr>
              <a:t>life</a:t>
            </a:r>
            <a:r>
              <a:rPr lang="nb-NO" sz="1200" kern="0" dirty="0">
                <a:solidFill>
                  <a:srgbClr val="242424"/>
                </a:solidFill>
              </a:rPr>
              <a:t> </a:t>
            </a:r>
            <a:r>
              <a:rPr lang="nb-NO" sz="1200" kern="0" dirty="0" err="1">
                <a:solidFill>
                  <a:srgbClr val="242424"/>
                </a:solidFill>
              </a:rPr>
              <a:t>sciences</a:t>
            </a:r>
            <a:r>
              <a:rPr lang="nb-NO" sz="1200" kern="0" dirty="0">
                <a:solidFill>
                  <a:srgbClr val="242424"/>
                </a:solidFill>
              </a:rPr>
              <a:t>, green </a:t>
            </a:r>
            <a:r>
              <a:rPr lang="nb-NO" sz="1200" kern="0" dirty="0" err="1">
                <a:solidFill>
                  <a:srgbClr val="242424"/>
                </a:solidFill>
              </a:rPr>
              <a:t>energy</a:t>
            </a:r>
            <a:r>
              <a:rPr lang="nb-NO" sz="1200" kern="0" dirty="0">
                <a:solidFill>
                  <a:srgbClr val="242424"/>
                </a:solidFill>
              </a:rPr>
              <a:t> og </a:t>
            </a:r>
            <a:r>
              <a:rPr lang="nb-NO" sz="1200" kern="0" dirty="0" err="1">
                <a:solidFill>
                  <a:srgbClr val="242424"/>
                </a:solidFill>
              </a:rPr>
              <a:t>cleantech</a:t>
            </a:r>
            <a:r>
              <a:rPr lang="nb-NO" sz="1200" kern="0" dirty="0">
                <a:solidFill>
                  <a:srgbClr val="242424"/>
                </a:solidFill>
              </a:rPr>
              <a:t> som viktige bransjer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b-NO" sz="1200" kern="0" dirty="0">
              <a:solidFill>
                <a:srgbClr val="242424"/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B7CCD-981A-0ED3-DBDD-B01F535A4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3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73E68-2237-D557-945B-A511A2C2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BF01-2FCC-0BCE-5265-C663C1484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789F3-1883-D479-CD5B-8F0FB8E9B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 2025 slide – </a:t>
            </a:r>
            <a:r>
              <a:rPr lang="en-GB" dirty="0" err="1"/>
              <a:t>kamp</a:t>
            </a:r>
            <a:r>
              <a:rPr lang="en-GB" dirty="0"/>
              <a:t> om LP </a:t>
            </a:r>
            <a:r>
              <a:rPr lang="en-GB" dirty="0" err="1"/>
              <a:t>pengene</a:t>
            </a:r>
            <a:endParaRPr lang="en-GB" dirty="0"/>
          </a:p>
          <a:p>
            <a:r>
              <a:rPr lang="en-GB" dirty="0"/>
              <a:t>3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utsatt</a:t>
            </a:r>
            <a:r>
              <a:rPr lang="en-GB" dirty="0"/>
              <a:t> already</a:t>
            </a:r>
          </a:p>
        </p:txBody>
      </p:sp>
    </p:spTree>
    <p:extLst>
      <p:ext uri="{BB962C8B-B14F-4D97-AF65-F5344CB8AC3E}">
        <p14:creationId xmlns:p14="http://schemas.microsoft.com/office/powerpoint/2010/main" val="332727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FABF-A859-7301-ADB7-E3D4025D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C255C-4F4E-9210-7B80-77FB8F8BA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F0CF8-CF05-9A74-6C72-E3B855C0A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Henter i eget marked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06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4372E-9162-9216-AC85-653F35F2A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B0E90-BB25-9016-3342-7EE6F8C15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634A7-787F-5BAA-1139-E23A05D7B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0" dirty="0"/>
              <a:t>Vi har 28 </a:t>
            </a:r>
            <a:r>
              <a:rPr lang="nb-NO" sz="1200" kern="0" dirty="0" err="1"/>
              <a:t>LPer</a:t>
            </a:r>
            <a:r>
              <a:rPr lang="nb-NO" sz="1200" kern="0" dirty="0"/>
              <a:t> i undersøkelsen, der summen kapital forvaltet totalt er over 120 milliarder kroner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>
              <a:solidFill>
                <a:srgbClr val="242424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Family Offices = 17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Fond-i-fond = 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Industrielt = 1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Pensjonsfond = 1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Private investorer = 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>
                <a:solidFill>
                  <a:srgbClr val="242424"/>
                </a:solidFill>
              </a:rPr>
              <a:t>Statlige fond = 3</a:t>
            </a: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D9572-3989-3196-3805-03FD18173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7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1. 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Viktigste faktor ved investeringsbeslutning er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track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record og kontinuitet i team, og kompetanse til forvalter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. I det ligger en forventningen om at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historisk lønnsomhet, risk management og bransjefokus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er i overensstemmelse med investeringsstrategien. </a:t>
            </a:r>
            <a:endParaRPr lang="nb-NO" sz="1200" b="0" i="0" u="none" strike="noStrike" noProof="0" dirty="0">
              <a:solidFill>
                <a:srgbClr val="680025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2. </a:t>
            </a:r>
            <a:r>
              <a:rPr lang="nb-NO" sz="1200" b="0" i="0" u="none" strike="noStrike" baseline="0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Det største hinderet for å allokere mer forvaltningskapital til aktive eierfond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 er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høye kostnader, uklare exit-strategier og likviditet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. Kanskje overraskende er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høy risiko i liten grad et hinder.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Track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record på stell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3.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Bærekraft og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Impact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er i liten grad styrende for investeringsbeslutningene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i den grad de ikke påvirker lønnsomhet og risiko. Det kan virke som bærekraft er en hygienefaktor som må være på plass.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4.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IT, 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som mulig involverer AI og teknologiutvikling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software og ikke-produktrelaterte tjenester 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dominerer som de viktigste sektorene i 2025, tett fulgt av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financial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services og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life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nb-NO" sz="1200" b="1" i="0" u="none" strike="noStrike" noProof="0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sciences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med fokus på Norge og Norden.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5.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Geopolitisk risiko og makroøkonomiske forhold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er utvilsomt den faktoren som vil ha størst påvirkning på investeringslandskapet de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neste fem årene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etterfulgt av </a:t>
            </a:r>
            <a:r>
              <a:rPr lang="nb-NO" sz="1200" b="1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kunstig intelligens, KI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r>
              <a:rPr lang="en-US" sz="1200" b="0" i="0" u="none" strike="noStrike" noProof="0" dirty="0">
                <a:solidFill>
                  <a:srgbClr val="680025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ESG, bærekraft, regulering og kortere investeringshorisonter vil spille en </a:t>
            </a:r>
            <a:r>
              <a:rPr lang="nb-NO" sz="1200" b="0" i="1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betydelig mindre</a:t>
            </a:r>
            <a:r>
              <a:rPr lang="nb-NO" sz="1200" b="0" i="0" u="none" strike="noStrike" noProof="0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rolle.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54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1C56-4D57-26C5-BC1C-7D8B2998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794DC-CB57-0E36-A1D3-D1CBFFAD7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7F785-F83E-916E-BBA7-15976E727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¼ er </a:t>
            </a:r>
            <a:r>
              <a:rPr lang="nb-NO" sz="1200" dirty="0" err="1"/>
              <a:t>growth</a:t>
            </a:r>
            <a:r>
              <a:rPr lang="nb-NO" sz="1200" dirty="0"/>
              <a:t> – ingen </a:t>
            </a:r>
            <a:r>
              <a:rPr lang="nb-NO" sz="1200" dirty="0" err="1"/>
              <a:t>buyout</a:t>
            </a:r>
            <a:r>
              <a:rPr lang="nb-NO" sz="1200" dirty="0"/>
              <a:t> sier at </a:t>
            </a:r>
            <a:r>
              <a:rPr lang="nb-NO" sz="1200" dirty="0" err="1"/>
              <a:t>Impact</a:t>
            </a:r>
            <a:r>
              <a:rPr lang="nb-NO" sz="1200" dirty="0"/>
              <a:t>-dimensjonen er viktig</a:t>
            </a:r>
          </a:p>
          <a:p>
            <a:r>
              <a:rPr lang="nb-NO" sz="1200" dirty="0"/>
              <a:t>Her er det også viktig å huske: vi har valgt å dele opp ESG og </a:t>
            </a:r>
            <a:r>
              <a:rPr lang="nb-NO" sz="1200" dirty="0" err="1"/>
              <a:t>Impact</a:t>
            </a:r>
            <a:r>
              <a:rPr lang="nb-NO" sz="1200" dirty="0"/>
              <a:t> og Investeringsstrategi for å se etter om det er et signifikant fokus på det fra Lpenes perspektiv </a:t>
            </a:r>
          </a:p>
          <a:p>
            <a:r>
              <a:rPr lang="nb-NO" sz="1200" dirty="0"/>
              <a:t>Når det er sagt har man hatt mulighet til å krysse av på 3 ting, så det kan være noen har tatt det inn i valget «investeringsstrategi» – det er ikke helt gjensidig utelukkende / MECE</a:t>
            </a:r>
          </a:p>
          <a:p>
            <a:endParaRPr lang="nb-NO" sz="1200" dirty="0"/>
          </a:p>
          <a:p>
            <a:r>
              <a:rPr lang="nb-NO" sz="1200" dirty="0"/>
              <a:t>7. Hvilke faktorer vektlegges mest i investeringsbeslutning: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i="1" dirty="0" err="1"/>
              <a:t>Trackreckord</a:t>
            </a:r>
            <a:r>
              <a:rPr lang="nb-NO" sz="1200" i="1" dirty="0"/>
              <a:t> og kontinuitet og kompetanse er også noe av det samme – teamet og menneskene henger sammen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TEAM og </a:t>
            </a:r>
            <a:r>
              <a:rPr lang="nb-NO" sz="1200" dirty="0" err="1"/>
              <a:t>track</a:t>
            </a:r>
            <a:r>
              <a:rPr lang="nb-NO" sz="1200" dirty="0"/>
              <a:t> </a:t>
            </a:r>
            <a:r>
              <a:rPr lang="nb-NO" sz="1200" dirty="0" err="1"/>
              <a:t>reckord</a:t>
            </a:r>
            <a:endParaRPr lang="nb-NO" sz="12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Investeringsstrategi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Lønnsomhet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/>
              <a:t>SE DETTE OPP MOT HVA SOM ER DET STØRSTE HINDERET – se hva som er koblet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/>
              <a:t>SPENNENDE Å SE AT: de som foreløpig allokerer liten andel av sin AUM ser tilbake og mer risikofokusert, og de som allerede er investert tungt i denne </a:t>
            </a:r>
            <a:r>
              <a:rPr lang="nb-NO" sz="1200" dirty="0" err="1"/>
              <a:t>aktivaklassen</a:t>
            </a:r>
            <a:r>
              <a:rPr lang="nb-NO" sz="1200" dirty="0"/>
              <a:t> ser fremover. Det kan ha noe å si for hvordan man velger å markedsføre seg.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som allokerer minst til aktive eierfond &lt;5% peker 95%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 i teamet, i tillegg vektlegges historisk avkastning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med 5-15% i PE eller VC peker </a:t>
            </a:r>
            <a:r>
              <a:rPr lang="nb-NO" sz="1200" u="sng" kern="0" dirty="0">
                <a:solidFill>
                  <a:srgbClr val="242424"/>
                </a:solidFill>
              </a:rPr>
              <a:t>alle</a:t>
            </a:r>
            <a:r>
              <a:rPr lang="nb-NO" sz="1200" kern="0" dirty="0">
                <a:solidFill>
                  <a:srgbClr val="242424"/>
                </a:solidFill>
              </a:rPr>
              <a:t>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kontinuitet, men omtrent ingen på historisk avkastning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med 15-50% allokert vektlegger også her alle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Investorer med &gt;50% allokert vektlegger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-record, kompetanse og investeringsstrategi og bransjefokus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ESG ser ut som en hygienefaktor som bare må være på plass, men ikke noe som vektlegges spesielt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3 av 4 med fokus på </a:t>
            </a:r>
            <a:r>
              <a:rPr lang="nb-NO" sz="1200" kern="0" dirty="0" err="1">
                <a:solidFill>
                  <a:srgbClr val="242424"/>
                </a:solidFill>
              </a:rPr>
              <a:t>impact</a:t>
            </a:r>
            <a:r>
              <a:rPr lang="nb-NO" sz="1200" kern="0" dirty="0">
                <a:solidFill>
                  <a:srgbClr val="242424"/>
                </a:solidFill>
              </a:rPr>
              <a:t> er </a:t>
            </a:r>
            <a:r>
              <a:rPr lang="nb-NO" sz="1200" kern="0" dirty="0" err="1">
                <a:solidFill>
                  <a:srgbClr val="242424"/>
                </a:solidFill>
              </a:rPr>
              <a:t>venture</a:t>
            </a:r>
            <a:r>
              <a:rPr lang="nb-NO" sz="1200" kern="0" dirty="0">
                <a:solidFill>
                  <a:srgbClr val="242424"/>
                </a:solidFill>
              </a:rPr>
              <a:t>, den siste er </a:t>
            </a:r>
            <a:r>
              <a:rPr lang="nb-NO" sz="1200" kern="0" dirty="0" err="1">
                <a:solidFill>
                  <a:srgbClr val="242424"/>
                </a:solidFill>
              </a:rPr>
              <a:t>growth</a:t>
            </a:r>
            <a:endParaRPr lang="nb-NO" sz="1200" kern="0" dirty="0">
              <a:solidFill>
                <a:srgbClr val="242424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Alle forskjellige </a:t>
            </a:r>
            <a:r>
              <a:rPr lang="nb-NO" sz="1200" kern="0" dirty="0" err="1">
                <a:solidFill>
                  <a:srgbClr val="242424"/>
                </a:solidFill>
              </a:rPr>
              <a:t>aktivaklasser</a:t>
            </a:r>
            <a:r>
              <a:rPr lang="nb-NO" sz="1200" kern="0" dirty="0">
                <a:solidFill>
                  <a:srgbClr val="242424"/>
                </a:solidFill>
              </a:rPr>
              <a:t> har mest fokus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record, etterfulgt av investeringsstrategi og så kompetanse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3457F-EC3F-6943-E693-3BECD6233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6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3D8C3-A9B9-83A4-5227-A7BC1E328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6C81A-AF15-ECAD-23AC-361B75C0E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E4C6EA-7EFD-1769-3C88-75B0728D1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¼ er </a:t>
            </a:r>
            <a:r>
              <a:rPr lang="nb-NO" sz="1200" dirty="0" err="1"/>
              <a:t>growth</a:t>
            </a:r>
            <a:r>
              <a:rPr lang="nb-NO" sz="1200" dirty="0"/>
              <a:t> – ingen </a:t>
            </a:r>
            <a:r>
              <a:rPr lang="nb-NO" sz="1200" dirty="0" err="1"/>
              <a:t>buyout</a:t>
            </a:r>
            <a:r>
              <a:rPr lang="nb-NO" sz="1200" dirty="0"/>
              <a:t> sier at </a:t>
            </a:r>
            <a:r>
              <a:rPr lang="nb-NO" sz="1200" dirty="0" err="1"/>
              <a:t>Impact</a:t>
            </a:r>
            <a:r>
              <a:rPr lang="nb-NO" sz="1200" dirty="0"/>
              <a:t>-dimensjonen er viktig</a:t>
            </a:r>
          </a:p>
          <a:p>
            <a:r>
              <a:rPr lang="nb-NO" sz="1200" dirty="0"/>
              <a:t>Her er det også viktig å huske: vi har valgt å dele opp ESG og </a:t>
            </a:r>
            <a:r>
              <a:rPr lang="nb-NO" sz="1200" dirty="0" err="1"/>
              <a:t>Impact</a:t>
            </a:r>
            <a:r>
              <a:rPr lang="nb-NO" sz="1200" dirty="0"/>
              <a:t> og Investeringsstrategi for å se etter om det er et signifikant fokus på det fra Lpenes perspektiv </a:t>
            </a:r>
          </a:p>
          <a:p>
            <a:r>
              <a:rPr lang="nb-NO" sz="1200" dirty="0"/>
              <a:t>Når det er sagt har man hatt mulighet til å krysse av på 3 ting, så det kan være noen har tatt det inn i valget «investeringsstrategi» – det er ikke helt gjensidig utelukkende / MECE</a:t>
            </a:r>
          </a:p>
          <a:p>
            <a:endParaRPr lang="nb-NO" sz="1200" dirty="0"/>
          </a:p>
          <a:p>
            <a:r>
              <a:rPr lang="nb-NO" sz="1200" dirty="0"/>
              <a:t>7. Hvilke faktorer vektlegges mest i investeringsbeslutning: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i="1" dirty="0" err="1"/>
              <a:t>Trackreckord</a:t>
            </a:r>
            <a:r>
              <a:rPr lang="nb-NO" sz="1200" i="1" dirty="0"/>
              <a:t> og kontinuitet og kompetanse er også noe av det samme – teamet og menneskene henger sammen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TEAM og </a:t>
            </a:r>
            <a:r>
              <a:rPr lang="nb-NO" sz="1200" dirty="0" err="1"/>
              <a:t>track</a:t>
            </a:r>
            <a:r>
              <a:rPr lang="nb-NO" sz="1200" dirty="0"/>
              <a:t> </a:t>
            </a:r>
            <a:r>
              <a:rPr lang="nb-NO" sz="1200" dirty="0" err="1"/>
              <a:t>reckord</a:t>
            </a:r>
            <a:endParaRPr lang="nb-NO" sz="12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Investeringsstrategi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nb-NO" sz="1200" dirty="0"/>
              <a:t>Lønnsomhet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/>
              <a:t>SE DETTE OPP MOT HVA SOM ER DET STØRSTE HINDERET – se hva som er koblet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b-NO" sz="1200" dirty="0"/>
              <a:t>SPENNENDE Å SE AT: de som foreløpig allokerer liten andel av sin AUM ser tilbake og mer risikofokusert, og de som allerede er investert tungt i denne </a:t>
            </a:r>
            <a:r>
              <a:rPr lang="nb-NO" sz="1200" dirty="0" err="1"/>
              <a:t>aktivaklassen</a:t>
            </a:r>
            <a:r>
              <a:rPr lang="nb-NO" sz="1200" dirty="0"/>
              <a:t> ser fremover. Det kan ha noe å si for hvordan man velger å markedsføre seg.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som allokerer minst til aktive eierfond &lt;5% peker 95%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 i teamet, i tillegg vektlegges historisk avkastning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med 5-15% i PE eller VC peker </a:t>
            </a:r>
            <a:r>
              <a:rPr lang="nb-NO" sz="1200" u="sng" kern="0" dirty="0">
                <a:solidFill>
                  <a:srgbClr val="242424"/>
                </a:solidFill>
              </a:rPr>
              <a:t>alle</a:t>
            </a:r>
            <a:r>
              <a:rPr lang="nb-NO" sz="1200" kern="0" dirty="0">
                <a:solidFill>
                  <a:srgbClr val="242424"/>
                </a:solidFill>
              </a:rPr>
              <a:t>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kontinuitet, men omtrent ingen på historisk avkastning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Av de med 15-50% allokert vektlegger også her alle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 og kontinuitet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Investorer med &gt;50% allokert vektlegger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-record, kompetanse og investeringsstrategi og bransjefokus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ESG ser ut som en hygienefaktor som bare må være på plass, men ikke noe som vektlegges spesielt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3 av 4 med fokus på </a:t>
            </a:r>
            <a:r>
              <a:rPr lang="nb-NO" sz="1200" kern="0" dirty="0" err="1">
                <a:solidFill>
                  <a:srgbClr val="242424"/>
                </a:solidFill>
              </a:rPr>
              <a:t>impact</a:t>
            </a:r>
            <a:r>
              <a:rPr lang="nb-NO" sz="1200" kern="0" dirty="0">
                <a:solidFill>
                  <a:srgbClr val="242424"/>
                </a:solidFill>
              </a:rPr>
              <a:t> er </a:t>
            </a:r>
            <a:r>
              <a:rPr lang="nb-NO" sz="1200" kern="0" dirty="0" err="1">
                <a:solidFill>
                  <a:srgbClr val="242424"/>
                </a:solidFill>
              </a:rPr>
              <a:t>venture</a:t>
            </a:r>
            <a:r>
              <a:rPr lang="nb-NO" sz="1200" kern="0" dirty="0">
                <a:solidFill>
                  <a:srgbClr val="242424"/>
                </a:solidFill>
              </a:rPr>
              <a:t>, den siste er </a:t>
            </a:r>
            <a:r>
              <a:rPr lang="nb-NO" sz="1200" kern="0" dirty="0" err="1">
                <a:solidFill>
                  <a:srgbClr val="242424"/>
                </a:solidFill>
              </a:rPr>
              <a:t>growth</a:t>
            </a:r>
            <a:endParaRPr lang="nb-NO" sz="1200" kern="0" dirty="0">
              <a:solidFill>
                <a:srgbClr val="242424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200" kern="0" dirty="0">
                <a:solidFill>
                  <a:srgbClr val="242424"/>
                </a:solidFill>
              </a:rPr>
              <a:t>Alle forskjellige </a:t>
            </a:r>
            <a:r>
              <a:rPr lang="nb-NO" sz="1200" kern="0" dirty="0" err="1">
                <a:solidFill>
                  <a:srgbClr val="242424"/>
                </a:solidFill>
              </a:rPr>
              <a:t>aktivaklasser</a:t>
            </a:r>
            <a:r>
              <a:rPr lang="nb-NO" sz="1200" kern="0" dirty="0">
                <a:solidFill>
                  <a:srgbClr val="242424"/>
                </a:solidFill>
              </a:rPr>
              <a:t> har mest fokus på </a:t>
            </a:r>
            <a:r>
              <a:rPr lang="nb-NO" sz="1200" kern="0" dirty="0" err="1">
                <a:solidFill>
                  <a:srgbClr val="242424"/>
                </a:solidFill>
              </a:rPr>
              <a:t>track</a:t>
            </a:r>
            <a:r>
              <a:rPr lang="nb-NO" sz="1200" kern="0" dirty="0">
                <a:solidFill>
                  <a:srgbClr val="242424"/>
                </a:solidFill>
              </a:rPr>
              <a:t> record, etterfulgt av investeringsstrategi og så kompetanse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nb-NO" sz="1200" dirty="0"/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C448C-EAA6-AA92-7E93-516EC16CE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9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3483-38E6-8097-FB75-C73B85A6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21F44-CDBC-518E-6722-8BCE0EDA0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2AE62-3D82-ED7A-D226-50E7621CE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dirty="0"/>
              <a:t>Lite = 5-15% allokert</a:t>
            </a:r>
            <a:br>
              <a:rPr lang="nb-NO" sz="1200" i="1" dirty="0"/>
            </a:br>
            <a:r>
              <a:rPr lang="nb-NO" sz="1200" i="1" dirty="0"/>
              <a:t>Mye = &gt;50%</a:t>
            </a:r>
          </a:p>
          <a:p>
            <a:endParaRPr lang="nb-NO" sz="1200" i="1" dirty="0"/>
          </a:p>
          <a:p>
            <a:endParaRPr lang="nb-NO" sz="1200" i="1" dirty="0"/>
          </a:p>
          <a:p>
            <a:r>
              <a:rPr lang="nb-NO" sz="1200" i="1" dirty="0"/>
              <a:t>Mange norske fond har uklare exit-strategier, men oppleves som gode. Det er noen ting som er mer spesifikke for denne typen </a:t>
            </a:r>
            <a:r>
              <a:rPr lang="nb-NO" sz="1200" i="1" dirty="0" err="1"/>
              <a:t>aktivaklasser</a:t>
            </a:r>
            <a:r>
              <a:rPr lang="nb-NO" sz="1200" i="1" dirty="0"/>
              <a:t>; høye gebyrer og likviditet er hindre for å investere mer i denne klassen.</a:t>
            </a:r>
          </a:p>
          <a:p>
            <a:endParaRPr lang="nb-NO" sz="1200" i="1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9B9F8-2529-6DDD-14C4-16E95CB91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E007F-7AEA-46A7-A84B-04D9ACC8B9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6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6.emf"/><Relationship Id="rId5" Type="http://schemas.openxmlformats.org/officeDocument/2006/relationships/image" Target="../media/image17.jpeg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13.emf"/><Relationship Id="rId5" Type="http://schemas.openxmlformats.org/officeDocument/2006/relationships/image" Target="../media/image18.jpeg"/><Relationship Id="rId4" Type="http://schemas.openxmlformats.org/officeDocument/2006/relationships/image" Target="../media/image10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5" Type="http://schemas.openxmlformats.org/officeDocument/2006/relationships/image" Target="../media/image19.jpeg"/><Relationship Id="rId4" Type="http://schemas.openxmlformats.org/officeDocument/2006/relationships/image" Target="../media/image10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5.jpeg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10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10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10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1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openxmlformats.org/officeDocument/2006/relationships/image" Target="../media/image26.png"/><Relationship Id="rId4" Type="http://schemas.openxmlformats.org/officeDocument/2006/relationships/image" Target="../media/image10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0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0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0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5" Type="http://schemas.openxmlformats.org/officeDocument/2006/relationships/image" Target="../media/image26.png"/><Relationship Id="rId4" Type="http://schemas.openxmlformats.org/officeDocument/2006/relationships/image" Target="../media/image10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0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0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5" Type="http://schemas.openxmlformats.org/officeDocument/2006/relationships/image" Target="../media/image26.png"/><Relationship Id="rId4" Type="http://schemas.openxmlformats.org/officeDocument/2006/relationships/image" Target="../media/image10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10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10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10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logo, Grafikk, clip art, hvit&#10;&#10;Automatisk generert beskrivelse">
            <a:extLst>
              <a:ext uri="{FF2B5EF4-FFF2-40B4-BE49-F238E27FC236}">
                <a16:creationId xmlns:a16="http://schemas.microsoft.com/office/drawing/2014/main" id="{1BACAE99-686D-BA3E-B0EC-8B4BEE880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34" y="-272864"/>
            <a:ext cx="8673743" cy="7081609"/>
          </a:xfrm>
          <a:prstGeom prst="rect">
            <a:avLst/>
          </a:prstGeom>
        </p:spPr>
      </p:pic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571500" y="3429000"/>
            <a:ext cx="11049000" cy="157886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spc="-116">
                <a:solidFill>
                  <a:schemeClr val="tx1"/>
                </a:solidFill>
                <a:latin typeface="+mn-lt"/>
                <a:ea typeface="+mj-ea"/>
                <a:cs typeface="+mj-cs"/>
                <a:sym typeface="Helvetica Neue"/>
              </a:defRPr>
            </a:lvl1pPr>
          </a:lstStyle>
          <a:p>
            <a:r>
              <a:rPr lang="nb-NO"/>
              <a:t>Rapport-</a:t>
            </a:r>
            <a:r>
              <a:rPr err="1"/>
              <a:t>tittel</a:t>
            </a:r>
            <a:r>
              <a:rPr lang="nb-NO"/>
              <a:t> </a:t>
            </a:r>
            <a:endParaRPr/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2778" y="5007864"/>
            <a:ext cx="11047717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5pPr>
          </a:lstStyle>
          <a:p>
            <a:r>
              <a:rPr lang="nb-NO"/>
              <a:t>Rapport-</a:t>
            </a:r>
            <a:r>
              <a:rPr err="1"/>
              <a:t>undertittel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FB119BB0-88ED-A147-3CF1-0D3830AB13B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572778" y="5460269"/>
            <a:ext cx="11047717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02.01.2024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4186410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n/Stor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24632"/>
            <a:ext cx="11017250" cy="684213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nb-NO"/>
              <a:t>Bakgrunn</a:t>
            </a:r>
            <a:endParaRPr/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587375" y="1143000"/>
            <a:ext cx="11017250" cy="47893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200" spc="-28"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0" indent="457200" algn="l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200" spc="-28"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02490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kgrunn/Stor 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24632"/>
            <a:ext cx="11017250" cy="6842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nb-NO"/>
              <a:t>Bakgrunn</a:t>
            </a:r>
            <a:endParaRPr/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587375" y="1143001"/>
            <a:ext cx="11017250" cy="48061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accent1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algn="l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accent1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5pPr>
          </a:lstStyle>
          <a:p>
            <a:pPr lvl="0"/>
            <a:endParaRPr/>
          </a:p>
          <a:p>
            <a:pPr lvl="3"/>
            <a:endParaRPr/>
          </a:p>
          <a:p>
            <a:pPr lvl="0"/>
            <a:r>
              <a:rPr lang="nb-NO"/>
              <a:t>Tekst</a:t>
            </a:r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Bilde 2" descr="Et bilde som inneholder Font, Grafikk, tekst, logo&#10;&#10;Automatisk generert beskrivelse">
            <a:extLst>
              <a:ext uri="{FF2B5EF4-FFF2-40B4-BE49-F238E27FC236}">
                <a16:creationId xmlns:a16="http://schemas.microsoft.com/office/drawing/2014/main" id="{CD21C1B9-66D5-6FA2-96B2-904AAA4D2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976" y="5983287"/>
            <a:ext cx="1911653" cy="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876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4C4566-EE4E-B3A7-262C-F507AAFD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9A53702-D604-8D86-6B45-ED76B8AFFC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8165E82-47AC-9F3F-677B-C73F66954C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87375" y="1143000"/>
            <a:ext cx="11017250" cy="4806157"/>
          </a:xfrm>
        </p:spPr>
        <p:txBody>
          <a:bodyPr anchor="t">
            <a:normAutofit/>
          </a:bodyPr>
          <a:lstStyle>
            <a:lvl1pPr marL="0" indent="0">
              <a:buNone/>
              <a:defRPr sz="700"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nb-NO"/>
              <a:t>Tekst i lysbilde</a:t>
            </a:r>
          </a:p>
        </p:txBody>
      </p:sp>
    </p:spTree>
    <p:extLst>
      <p:ext uri="{BB962C8B-B14F-4D97-AF65-F5344CB8AC3E}">
        <p14:creationId xmlns:p14="http://schemas.microsoft.com/office/powerpoint/2010/main" val="12345280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tel, under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603250" y="224632"/>
            <a:ext cx="10985500" cy="35287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b="1" i="0"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r>
              <a:rPr err="1"/>
              <a:t>Lysbildetittel</a:t>
            </a:r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577502"/>
            <a:ext cx="10985500" cy="334344"/>
          </a:xfrm>
          <a:prstGeom prst="rect">
            <a:avLst/>
          </a:prstGeom>
        </p:spPr>
        <p:txBody>
          <a:bodyPr lIns="45719" tIns="45719" rIns="45719" bIns="45719" anchor="ctr"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0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</a:lstStyle>
          <a:p>
            <a:r>
              <a:rPr err="1"/>
              <a:t>Lysbildeundertittel</a:t>
            </a:r>
            <a:endParaRPr/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tIns="72000" anchor="t">
            <a:normAutofit/>
          </a:bodyPr>
          <a:lstStyle>
            <a:lvl1pPr marL="178594" indent="-178594">
              <a:lnSpc>
                <a:spcPct val="70000"/>
              </a:lnSpc>
              <a:tabLst>
                <a:tab pos="173038" algn="l"/>
              </a:tabLst>
              <a:defRPr sz="700" b="0" i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  <a:lvl2pPr>
              <a:defRPr sz="6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r>
              <a:rPr err="1"/>
              <a:t>Punkttegntekst</a:t>
            </a:r>
            <a:r>
              <a:t> </a:t>
            </a:r>
            <a:r>
              <a:rPr err="1"/>
              <a:t>i</a:t>
            </a:r>
            <a:r>
              <a:t> </a:t>
            </a:r>
            <a:r>
              <a:rPr err="1"/>
              <a:t>lysbilde</a:t>
            </a:r>
            <a:endParaRPr lang="nb-NO"/>
          </a:p>
          <a:p>
            <a:r>
              <a:rPr lang="nb-NO"/>
              <a:t>Punkttegn</a:t>
            </a:r>
          </a:p>
          <a:p>
            <a:pPr lvl="1"/>
            <a:r>
              <a:rPr lang="nb-NO"/>
              <a:t>Punkt</a:t>
            </a:r>
          </a:p>
          <a:p>
            <a:pPr lvl="1"/>
            <a:r>
              <a:rPr lang="nb-NO"/>
              <a:t>Punkt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1779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7375" y="1143000"/>
            <a:ext cx="5127625" cy="48061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r>
              <a:rPr err="1"/>
              <a:t>Punkttegntekst</a:t>
            </a:r>
            <a:r>
              <a:t> </a:t>
            </a:r>
            <a:r>
              <a:rPr err="1"/>
              <a:t>i</a:t>
            </a:r>
            <a:r>
              <a:t> </a:t>
            </a:r>
            <a:r>
              <a:rPr err="1"/>
              <a:t>lysbilde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603250" y="224632"/>
            <a:ext cx="11001375" cy="6842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/>
            </a:lvl1pPr>
          </a:lstStyle>
          <a:p>
            <a:r>
              <a:rPr lang="nb-NO"/>
              <a:t>Lysbildetittel </a:t>
            </a:r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D9624CC9-6BC9-5A19-DED5-7F1C4DE8A633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92875" y="1143000"/>
            <a:ext cx="5111750" cy="48061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7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r>
              <a:rPr err="1"/>
              <a:t>Punkttegntekst</a:t>
            </a:r>
            <a:r>
              <a:t> </a:t>
            </a:r>
            <a:r>
              <a:rPr err="1"/>
              <a:t>i</a:t>
            </a:r>
            <a:r>
              <a:t> </a:t>
            </a:r>
            <a:r>
              <a:rPr err="1"/>
              <a:t>lysbilde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9258030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6A40698-7EB7-BFA1-DA73-BFA532CC7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17512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og konktak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rødtekst nivå én…">
            <a:extLst>
              <a:ext uri="{FF2B5EF4-FFF2-40B4-BE49-F238E27FC236}">
                <a16:creationId xmlns:a16="http://schemas.microsoft.com/office/drawing/2014/main" id="{612FB429-269C-7B30-156B-8D90726A1311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4645033" y="5530553"/>
            <a:ext cx="2901935" cy="724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B35B6E-F573-32B1-A2AC-234240F20005}"/>
              </a:ext>
            </a:extLst>
          </p:cNvPr>
          <p:cNvSpPr/>
          <p:nvPr userDrawn="1"/>
        </p:nvSpPr>
        <p:spPr>
          <a:xfrm>
            <a:off x="10086109" y="6217406"/>
            <a:ext cx="1814946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pic>
        <p:nvPicPr>
          <p:cNvPr id="6" name="Bilde 5" descr="Et bilde som inneholder skjermbilde, Font, Grafikk, sort&#10;&#10;Automatisk generert beskrivelse">
            <a:extLst>
              <a:ext uri="{FF2B5EF4-FFF2-40B4-BE49-F238E27FC236}">
                <a16:creationId xmlns:a16="http://schemas.microsoft.com/office/drawing/2014/main" id="{71734ABC-587E-D8A0-6B66-CEA53C1CAB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78" y="1874919"/>
            <a:ext cx="6521750" cy="31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079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og kontakt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9D4A661-0406-B2AB-8212-C0A576F58BA7}"/>
              </a:ext>
            </a:extLst>
          </p:cNvPr>
          <p:cNvSpPr/>
          <p:nvPr userDrawn="1"/>
        </p:nvSpPr>
        <p:spPr>
          <a:xfrm>
            <a:off x="10086109" y="6217406"/>
            <a:ext cx="1814946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3" name="Brødtekst nivå én…">
            <a:extLst>
              <a:ext uri="{FF2B5EF4-FFF2-40B4-BE49-F238E27FC236}">
                <a16:creationId xmlns:a16="http://schemas.microsoft.com/office/drawing/2014/main" id="{A9B05796-23CE-40E3-8CD9-3A42803B3D78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207429" y="5509553"/>
            <a:ext cx="2901935" cy="724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Brødtekst nivå én…">
            <a:extLst>
              <a:ext uri="{FF2B5EF4-FFF2-40B4-BE49-F238E27FC236}">
                <a16:creationId xmlns:a16="http://schemas.microsoft.com/office/drawing/2014/main" id="{44853E2F-BA05-7A3A-727A-3D5EA1657105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3117273" y="5509552"/>
            <a:ext cx="2901935" cy="724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accent2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" name="Bilde 6" descr="Et bilde som inneholder skjermbilde, Font, Grafikk, sort&#10;&#10;Automatisk generert beskrivelse">
            <a:extLst>
              <a:ext uri="{FF2B5EF4-FFF2-40B4-BE49-F238E27FC236}">
                <a16:creationId xmlns:a16="http://schemas.microsoft.com/office/drawing/2014/main" id="{0E2B19C3-582E-AD01-9102-CB06DD5AA9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78" y="1874919"/>
            <a:ext cx="6521750" cy="31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70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ksid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6CEEA682-EB0D-23FA-7C2D-F3E1E3012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96" y="1916482"/>
            <a:ext cx="6365609" cy="3025036"/>
          </a:xfrm>
          <a:prstGeom prst="rect">
            <a:avLst/>
          </a:prstGeom>
        </p:spPr>
      </p:pic>
      <p:sp>
        <p:nvSpPr>
          <p:cNvPr id="7" name="Brødtekst nivå én…">
            <a:extLst>
              <a:ext uri="{FF2B5EF4-FFF2-40B4-BE49-F238E27FC236}">
                <a16:creationId xmlns:a16="http://schemas.microsoft.com/office/drawing/2014/main" id="{612FB429-269C-7B30-156B-8D90726A1311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4645033" y="5530553"/>
            <a:ext cx="2901935" cy="724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rgbClr val="FFFFFF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rgbClr val="FFFFFF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rgbClr val="FFFFFF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263687822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ksid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6CEEA682-EB0D-23FA-7C2D-F3E1E3012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96" y="1916482"/>
            <a:ext cx="6365609" cy="3025036"/>
          </a:xfrm>
          <a:prstGeom prst="rect">
            <a:avLst/>
          </a:prstGeom>
        </p:spPr>
      </p:pic>
      <p:sp>
        <p:nvSpPr>
          <p:cNvPr id="4" name="Brødtekst nivå én…">
            <a:extLst>
              <a:ext uri="{FF2B5EF4-FFF2-40B4-BE49-F238E27FC236}">
                <a16:creationId xmlns:a16="http://schemas.microsoft.com/office/drawing/2014/main" id="{7E0E9690-A7E2-2958-4930-FA8A7F4104F9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207429" y="5509553"/>
            <a:ext cx="2901935" cy="724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Brødtekst nivå én…">
            <a:extLst>
              <a:ext uri="{FF2B5EF4-FFF2-40B4-BE49-F238E27FC236}">
                <a16:creationId xmlns:a16="http://schemas.microsoft.com/office/drawing/2014/main" id="{76C79D7B-031D-F19A-F7EB-E941C58152D7}"/>
              </a:ext>
            </a:extLst>
          </p:cNvPr>
          <p:cNvSpPr txBox="1">
            <a:spLocks noGrp="1"/>
          </p:cNvSpPr>
          <p:nvPr>
            <p:ph type="body" sz="quarter" idx="11" hasCustomPrompt="1"/>
          </p:nvPr>
        </p:nvSpPr>
        <p:spPr>
          <a:xfrm>
            <a:off x="3117273" y="5509552"/>
            <a:ext cx="2901935" cy="724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200" b="0" i="0">
                <a:solidFill>
                  <a:schemeClr val="bg1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Kontaktinfo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25715172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_3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afikk, clip art, design, illustrasjon&#10;&#10;Automatisk generert beskrivelse">
            <a:extLst>
              <a:ext uri="{FF2B5EF4-FFF2-40B4-BE49-F238E27FC236}">
                <a16:creationId xmlns:a16="http://schemas.microsoft.com/office/drawing/2014/main" id="{05585D29-3D22-DB57-55D2-A6F8628B34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57" y="-290946"/>
            <a:ext cx="8673743" cy="7081609"/>
          </a:xfrm>
          <a:prstGeom prst="rect">
            <a:avLst/>
          </a:prstGeom>
        </p:spPr>
      </p:pic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Presentasjonstittel">
            <a:extLst>
              <a:ext uri="{FF2B5EF4-FFF2-40B4-BE49-F238E27FC236}">
                <a16:creationId xmlns:a16="http://schemas.microsoft.com/office/drawing/2014/main" id="{6F048DD8-B18B-3213-748E-83115E784DF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3429000"/>
            <a:ext cx="11049000" cy="157886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spc="-116">
                <a:solidFill>
                  <a:schemeClr val="tx1"/>
                </a:solidFill>
                <a:latin typeface="+mn-lt"/>
                <a:ea typeface="+mj-ea"/>
                <a:cs typeface="+mj-cs"/>
                <a:sym typeface="Helvetica Neue"/>
              </a:defRPr>
            </a:lvl1pPr>
          </a:lstStyle>
          <a:p>
            <a:r>
              <a:rPr lang="nb-NO"/>
              <a:t>Rapport-</a:t>
            </a:r>
            <a:r>
              <a:rPr err="1"/>
              <a:t>tittel</a:t>
            </a:r>
            <a:r>
              <a:rPr lang="nb-NO"/>
              <a:t> </a:t>
            </a:r>
            <a:endParaRPr/>
          </a:p>
        </p:txBody>
      </p:sp>
      <p:sp>
        <p:nvSpPr>
          <p:cNvPr id="5" name="Brødtekst nivå én…">
            <a:extLst>
              <a:ext uri="{FF2B5EF4-FFF2-40B4-BE49-F238E27FC236}">
                <a16:creationId xmlns:a16="http://schemas.microsoft.com/office/drawing/2014/main" id="{5BA7E025-3814-8C2A-7134-C3055E464D70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2778" y="5007864"/>
            <a:ext cx="11047717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5pPr>
          </a:lstStyle>
          <a:p>
            <a:r>
              <a:rPr lang="nb-NO"/>
              <a:t>Rapport-</a:t>
            </a:r>
            <a:r>
              <a:rPr err="1"/>
              <a:t>undertittel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Brødtekst nivå én…">
            <a:extLst>
              <a:ext uri="{FF2B5EF4-FFF2-40B4-BE49-F238E27FC236}">
                <a16:creationId xmlns:a16="http://schemas.microsoft.com/office/drawing/2014/main" id="{35A5E7D4-E97D-AEE3-9D3F-583FAEAE1B5B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572778" y="5460269"/>
            <a:ext cx="11047717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02.01.2024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337326114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cap="none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EBBAE-E726-4B18-99B8-CD4C661B5E7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65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219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87375" y="1759527"/>
            <a:ext cx="5127625" cy="41896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0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09600" indent="-304800">
              <a:tabLst/>
              <a:defRPr sz="9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r>
              <a:rPr err="1"/>
              <a:t>Punkttegntekst</a:t>
            </a:r>
            <a:r>
              <a:t> </a:t>
            </a:r>
            <a:r>
              <a:rPr err="1"/>
              <a:t>i</a:t>
            </a:r>
            <a:r>
              <a:t> </a:t>
            </a:r>
            <a:r>
              <a:rPr err="1"/>
              <a:t>lysbilde</a:t>
            </a:r>
            <a:endParaRPr lang="nb-NO"/>
          </a:p>
          <a:p>
            <a:pPr marL="304800" marR="0" lvl="0" indent="-304800" algn="l" defTabSz="1219169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nb-NO"/>
              <a:t>Punkttegntekst i lysbilde</a:t>
            </a:r>
          </a:p>
          <a:p>
            <a:pPr marL="609600" marR="0" lvl="1" indent="-304800" algn="l" defTabSz="1219169" rtl="0" eaLnBrk="1" fontAlgn="auto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/>
              <a:defRPr/>
            </a:pPr>
            <a:r>
              <a:rPr lang="nb-NO"/>
              <a:t>Punkttegntekst i lysbilde</a:t>
            </a:r>
          </a:p>
          <a:p>
            <a:pPr marL="609600" marR="0" lvl="1" indent="-304800" algn="l" defTabSz="1219169" rtl="0" eaLnBrk="1" fontAlgn="auto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/>
              <a:defRPr/>
            </a:pPr>
            <a:r>
              <a:rPr lang="nb-NO"/>
              <a:t>Punkttegntekst i lysbilde</a:t>
            </a:r>
          </a:p>
          <a:p>
            <a:pPr lvl="1"/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587375" y="566738"/>
            <a:ext cx="11017250" cy="951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/>
              <a:t>Lysbildetittel</a:t>
            </a:r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62A0FC7B-CE0B-3245-13FD-2F7F02EC59B3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92875" y="1759527"/>
            <a:ext cx="5111750" cy="41896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0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304800" indent="0">
              <a:buNone/>
              <a:defRPr sz="8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0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r>
              <a:rPr err="1"/>
              <a:t>Punkttegntekst</a:t>
            </a:r>
            <a:r>
              <a:t> </a:t>
            </a:r>
            <a:r>
              <a:rPr err="1"/>
              <a:t>i</a:t>
            </a:r>
            <a:r>
              <a:t> </a:t>
            </a:r>
            <a:r>
              <a:rPr err="1"/>
              <a:t>lysbilde</a:t>
            </a:r>
            <a:endParaRPr lang="nb-NO"/>
          </a:p>
          <a:p>
            <a:pPr marL="304800" marR="0" lvl="0" indent="-304800" algn="l" defTabSz="1219169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nb-NO"/>
              <a:t>Punkttegntekst i lysbilde</a:t>
            </a:r>
          </a:p>
          <a:p>
            <a:pPr marL="609600" marR="0" lvl="1" indent="-304800" algn="l" defTabSz="1219169" rtl="0" eaLnBrk="1" fontAlgn="auto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/>
              <a:defRPr/>
            </a:pPr>
            <a:r>
              <a:rPr lang="nb-NO"/>
              <a:t>Punkttegntekst i lysbilde</a:t>
            </a:r>
          </a:p>
          <a:p>
            <a:pPr marL="609600" marR="0" lvl="1" indent="-304800" algn="l" defTabSz="1219169" rtl="0" eaLnBrk="1" fontAlgn="auto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/>
              <a:defRPr/>
            </a:pPr>
            <a:r>
              <a:rPr lang="nb-NO"/>
              <a:t>Punkttegntekst i lysbilde</a:t>
            </a:r>
          </a:p>
          <a:p>
            <a:pPr marL="609600" marR="0" lvl="1" indent="-304800" algn="l" defTabSz="1219169" rtl="0" eaLnBrk="1" fontAlgn="auto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/>
              <a:defRPr/>
            </a:pPr>
            <a:endParaRPr lang="nb-NO"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72115235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B46C84E-72E5-4352-9808-809F1F176C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02441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59" progId="TCLayout.ActiveDocument.1">
                  <p:embed/>
                </p:oleObj>
              </mc:Choice>
              <mc:Fallback>
                <p:oleObj name="think-cell Slide" r:id="rId3" imgW="360" imgH="35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B46C84E-72E5-4352-9808-809F1F176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b-NO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4B5F5CC-05F2-4C32-8997-D9955F833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4508" y="6430800"/>
            <a:ext cx="396493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>
                <a:solidFill>
                  <a:schemeClr val="dk1"/>
                </a:solidFill>
              </a:defRPr>
            </a:lvl1pPr>
          </a:lstStyle>
          <a:p>
            <a:r>
              <a:rPr lang="nb-NO"/>
              <a:t> Page </a:t>
            </a:r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846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9A10399-6EF3-36F2-EC2E-FDABD2E8A9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88527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9A10399-6EF3-36F2-EC2E-FDABD2E8A9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e 12">
            <a:extLst>
              <a:ext uri="{FF2B5EF4-FFF2-40B4-BE49-F238E27FC236}">
                <a16:creationId xmlns:a16="http://schemas.microsoft.com/office/drawing/2014/main" id="{C2275A4B-E966-F643-80A4-E2D7CD9144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682697D-7292-3F4F-AEC5-3C2EF9D31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247"/>
          <a:stretch/>
        </p:blipFill>
        <p:spPr>
          <a:xfrm>
            <a:off x="0" y="813512"/>
            <a:ext cx="7345180" cy="4936375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E7A66BA3-C400-634F-8CDC-7B862189B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2096305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58B3DFC2-F1C3-7A40-BCD0-F32D82F41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4406982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E23E13D-FA63-2B4B-99B5-A0275546B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93698" y="1156865"/>
            <a:ext cx="2949109" cy="20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2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FC111F9-1CAE-70F2-1B68-29CD6A8FFA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6941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C111F9-1CAE-70F2-1B68-29CD6A8FF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e 12">
            <a:extLst>
              <a:ext uri="{FF2B5EF4-FFF2-40B4-BE49-F238E27FC236}">
                <a16:creationId xmlns:a16="http://schemas.microsoft.com/office/drawing/2014/main" id="{C2275A4B-E966-F643-80A4-E2D7CD914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r="17554" b="151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2B4B3E5-2E40-6640-A6A8-D1BDBC06E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797" r="-2"/>
          <a:stretch/>
        </p:blipFill>
        <p:spPr>
          <a:xfrm>
            <a:off x="45396" y="800100"/>
            <a:ext cx="7345180" cy="4983716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E7A66BA3-C400-634F-8CDC-7B862189B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2096305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58B3DFC2-F1C3-7A40-BCD0-F32D82F41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4406982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C44F60-7227-BF47-BFD8-774159BC4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93698" y="1156865"/>
            <a:ext cx="2949109" cy="20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0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0467EA-9F4A-22C4-CCB0-95DBF1C908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2109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0467EA-9F4A-22C4-CCB0-95DBF1C90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Bilde 11">
            <a:extLst>
              <a:ext uri="{FF2B5EF4-FFF2-40B4-BE49-F238E27FC236}">
                <a16:creationId xmlns:a16="http://schemas.microsoft.com/office/drawing/2014/main" id="{389AF0A7-4C82-8E4F-8FC7-07971E4CB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50" r="2688" b="194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BB1B0BD-1446-E847-8A2B-F7DADCFF1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797" r="-2"/>
          <a:stretch/>
        </p:blipFill>
        <p:spPr>
          <a:xfrm>
            <a:off x="0" y="778528"/>
            <a:ext cx="7345180" cy="4983716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E7A66BA3-C400-634F-8CDC-7B862189B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2096305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58B3DFC2-F1C3-7A40-BCD0-F32D82F41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4406982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rgbClr val="39B3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188AB-A561-CB47-944C-05DA1DFBA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93698" y="1156865"/>
            <a:ext cx="2949109" cy="20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0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1369406-14AC-BE8C-D306-449C8EEAA8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7799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369406-14AC-BE8C-D306-449C8EEAA8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Bilde 11">
            <a:extLst>
              <a:ext uri="{FF2B5EF4-FFF2-40B4-BE49-F238E27FC236}">
                <a16:creationId xmlns:a16="http://schemas.microsoft.com/office/drawing/2014/main" id="{389AF0A7-4C82-8E4F-8FC7-07971E4CB2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b="671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7096820-57A8-8E46-8E70-56A871ACC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247"/>
          <a:stretch/>
        </p:blipFill>
        <p:spPr>
          <a:xfrm>
            <a:off x="0" y="813512"/>
            <a:ext cx="7345180" cy="4936375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E7A66BA3-C400-634F-8CDC-7B862189B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2096305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58B3DFC2-F1C3-7A40-BCD0-F32D82F41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4406982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64B9DD-2EEC-0F46-A5C9-65827B686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93698" y="1156865"/>
            <a:ext cx="2949109" cy="20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8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32AA639-55D7-668E-20AD-D2BA62B782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6526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2AA639-55D7-668E-20AD-D2BA62B782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e 12">
            <a:extLst>
              <a:ext uri="{FF2B5EF4-FFF2-40B4-BE49-F238E27FC236}">
                <a16:creationId xmlns:a16="http://schemas.microsoft.com/office/drawing/2014/main" id="{C2275A4B-E966-F643-80A4-E2D7CD914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682697D-7292-3F4F-AEC5-3C2EF9D31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247"/>
          <a:stretch/>
        </p:blipFill>
        <p:spPr>
          <a:xfrm>
            <a:off x="0" y="813512"/>
            <a:ext cx="7345180" cy="4936375"/>
          </a:xfrm>
          <a:prstGeom prst="rect">
            <a:avLst/>
          </a:prstGeom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E7A66BA3-C400-634F-8CDC-7B862189B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000" y="2096305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58B3DFC2-F1C3-7A40-BCD0-F32D82F41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000" y="4406982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84DE704-44ED-E445-B9E2-66F7D5520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93698" y="1156865"/>
            <a:ext cx="2949109" cy="20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4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himmel, dag&#10;&#10;Automatisk generert beskrivelse">
            <a:extLst>
              <a:ext uri="{FF2B5EF4-FFF2-40B4-BE49-F238E27FC236}">
                <a16:creationId xmlns:a16="http://schemas.microsoft.com/office/drawing/2014/main" id="{3FD1DD55-D889-FE4A-861D-0FD11AE0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82" b="1654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63BD7B6-648B-D641-B053-05AAF97F5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024993" y="424996"/>
            <a:ext cx="6142013" cy="43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4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afikk, grafisk design, clip art, skjermbilde&#10;&#10;Automatisk generert beskrivelse">
            <a:extLst>
              <a:ext uri="{FF2B5EF4-FFF2-40B4-BE49-F238E27FC236}">
                <a16:creationId xmlns:a16="http://schemas.microsoft.com/office/drawing/2014/main" id="{DC0DBE07-FB3B-B114-D47E-219F3A02A8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38" y="-292075"/>
            <a:ext cx="8676321" cy="7084843"/>
          </a:xfrm>
          <a:prstGeom prst="rect">
            <a:avLst/>
          </a:prstGeom>
        </p:spPr>
      </p:pic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3232902"/>
            <a:ext cx="11017250" cy="201370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spc="-116">
                <a:latin typeface="+mn-lt"/>
                <a:ea typeface="+mj-ea"/>
                <a:cs typeface="+mj-cs"/>
                <a:sym typeface="Helvetica Neue"/>
              </a:defRPr>
            </a:lvl1pPr>
          </a:lstStyle>
          <a:p>
            <a:r>
              <a:rPr lang="nb-NO"/>
              <a:t>Rapport-</a:t>
            </a:r>
            <a:r>
              <a:rPr err="1"/>
              <a:t>tittel</a:t>
            </a:r>
            <a:r>
              <a:rPr lang="nb-NO"/>
              <a:t> </a:t>
            </a:r>
            <a:endParaRPr/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375" y="5246607"/>
            <a:ext cx="11017250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5pPr>
          </a:lstStyle>
          <a:p>
            <a:r>
              <a:rPr lang="nb-NO"/>
              <a:t>Rapport-under</a:t>
            </a:r>
            <a:r>
              <a:rPr err="1"/>
              <a:t>tittel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FB119BB0-88ED-A147-3CF1-0D3830AB13B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587375" y="5699012"/>
            <a:ext cx="11017250" cy="473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02.01.2024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75326322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FD1DD55-D889-FE4A-861D-0FD11AE0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8330" r="33058" b="4214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8E5BFF7-C310-394E-984A-6BD120F10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024993" y="424996"/>
            <a:ext cx="6142013" cy="43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50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FD1DD55-D889-FE4A-861D-0FD11AE0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4" b="344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59AAD9-55A8-F642-8A04-B2561FDB2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024993" y="424996"/>
            <a:ext cx="6142013" cy="43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1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8381E40-8452-2606-C896-383F8C1380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4173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381E40-8452-2606-C896-383F8C1380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3FD1DD55-D889-FE4A-861D-0FD11AE0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8777" b="3033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3CF3E35-7782-4C45-AB15-5F269C92AE1B}"/>
              </a:ext>
            </a:extLst>
          </p:cNvPr>
          <p:cNvSpPr txBox="1"/>
          <p:nvPr userDrawn="1"/>
        </p:nvSpPr>
        <p:spPr>
          <a:xfrm>
            <a:off x="-854439" y="-3147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884F0CE-3C11-1B45-ADE8-674649D2C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528061" y="285512"/>
            <a:ext cx="5135877" cy="36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0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E769A90-C102-194D-87BB-DEAD6AD53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2404755" y="838337"/>
            <a:ext cx="7382490" cy="51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12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728AD37-94E4-3BFE-8D96-19D4310F70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3136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28AD37-94E4-3BFE-8D96-19D4310F70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791901EF-AE14-5344-B29C-EAC12D63A3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D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B774CBE-57DB-4D46-A4E2-CA0E04E95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2404755" y="838337"/>
            <a:ext cx="7382490" cy="51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78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DA189C5-B5EF-1EEA-0F52-D6BC1524FD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4383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A189C5-B5EF-1EEA-0F52-D6BC1524F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791901EF-AE14-5344-B29C-EAC12D63A3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D656908-E76B-564E-9E83-EC06441CB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2404755" y="838337"/>
            <a:ext cx="7382490" cy="51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8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D90D4D2-0E66-5A0A-D30B-9F2D376FD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374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90D4D2-0E66-5A0A-D30B-9F2D376FD6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00" y="3153600"/>
            <a:ext cx="6274800" cy="1926000"/>
          </a:xfrm>
        </p:spPr>
        <p:txBody>
          <a:bodyPr vert="horz" lIns="0" tIns="0" rIns="0" bIns="0" anchor="b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113C3E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92000" y="5346170"/>
            <a:ext cx="6274800" cy="825500"/>
          </a:xfrm>
        </p:spPr>
        <p:txBody>
          <a:bodyPr lIns="0" tIns="0" rIns="0" bIns="0">
            <a:normAutofit/>
          </a:bodyPr>
          <a:lstStyle>
            <a:lvl1pPr marL="0" indent="0" algn="l" rtl="0">
              <a:buNone/>
              <a:defRPr sz="1800">
                <a:solidFill>
                  <a:srgbClr val="39B3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byline</a:t>
            </a:r>
            <a:endParaRPr lang="en-GB" dirty="0"/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0" hasCustomPrompt="1"/>
          </p:nvPr>
        </p:nvSpPr>
        <p:spPr>
          <a:xfrm>
            <a:off x="8016000" y="0"/>
            <a:ext cx="4176000" cy="6858000"/>
          </a:xfrm>
          <a:solidFill>
            <a:schemeClr val="bg2"/>
          </a:solidFill>
        </p:spPr>
        <p:txBody>
          <a:bodyPr/>
          <a:lstStyle>
            <a:lvl1pPr rtl="0">
              <a:defRPr baseline="0"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CF4463-6BA2-1444-B921-1D742D94F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514" r="14831" b="5686"/>
          <a:stretch/>
        </p:blipFill>
        <p:spPr>
          <a:xfrm>
            <a:off x="303756" y="89432"/>
            <a:ext cx="4176000" cy="29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2388623-FC58-98AE-F9E1-A6AC1844D0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6746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388623-FC58-98AE-F9E1-A6AC1844D0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1214600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>
                <a:solidFill>
                  <a:srgbClr val="39B398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FA94F15D-665C-4038-B3EE-A26D401388DB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792001" y="2304000"/>
            <a:ext cx="10605600" cy="3621600"/>
          </a:xfrm>
          <a:solidFill>
            <a:schemeClr val="bg2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96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E83117A-F5EE-5CAF-D840-E94B1AEA9D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6121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83117A-F5EE-5CAF-D840-E94B1AEA9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E7E6E6"/>
          </a:solidFill>
        </p:spPr>
        <p:txBody>
          <a:bodyPr lIns="0" tIns="0" rIns="0" bIns="0"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049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C7811BE-2B9F-FC41-8EA9-32B7662C6E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051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7811BE-2B9F-FC41-8EA9-32B7662C6E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6E1DBBD8-6336-4B9D-90CF-7EDF24C9317F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304000"/>
            <a:ext cx="5560212" cy="3621600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6224400" y="2304000"/>
            <a:ext cx="5559613" cy="3621600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1214600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/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53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logo, Grafikk, clip art, hvit&#10;&#10;Automatisk generert beskrivelse">
            <a:extLst>
              <a:ext uri="{FF2B5EF4-FFF2-40B4-BE49-F238E27FC236}">
                <a16:creationId xmlns:a16="http://schemas.microsoft.com/office/drawing/2014/main" id="{F8F5DDF9-6337-232C-74CD-80C1413A1B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68" y="-335576"/>
            <a:ext cx="8673742" cy="7081609"/>
          </a:xfrm>
          <a:prstGeom prst="rect">
            <a:avLst/>
          </a:prstGeom>
        </p:spPr>
      </p:pic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587374" y="3205194"/>
            <a:ext cx="11033125" cy="20414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1" spc="-116">
                <a:solidFill>
                  <a:schemeClr val="accent2"/>
                </a:solidFill>
                <a:latin typeface="+mn-lt"/>
                <a:ea typeface="+mj-ea"/>
                <a:cs typeface="+mj-cs"/>
                <a:sym typeface="Helvetica Neue"/>
              </a:defRPr>
            </a:lvl1pPr>
          </a:lstStyle>
          <a:p>
            <a:r>
              <a:rPr lang="nb-NO"/>
              <a:t>Rapport-</a:t>
            </a:r>
            <a:r>
              <a:rPr err="1"/>
              <a:t>tittel</a:t>
            </a:r>
            <a:r>
              <a:rPr lang="nb-NO"/>
              <a:t> </a:t>
            </a:r>
            <a:endParaRPr/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7374" y="5246608"/>
            <a:ext cx="11033125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200" b="0" i="0"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5pPr>
          </a:lstStyle>
          <a:p>
            <a:r>
              <a:rPr lang="nb-NO"/>
              <a:t>Rapport-</a:t>
            </a:r>
            <a:r>
              <a:rPr err="1"/>
              <a:t>undertittel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FB119BB0-88ED-A147-3CF1-0D3830AB13B6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587374" y="5719795"/>
            <a:ext cx="11033125" cy="452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0" i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  <a:sym typeface="Inter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Inter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Inter Bold"/>
              </a:defRPr>
            </a:lvl5pPr>
          </a:lstStyle>
          <a:p>
            <a:r>
              <a:rPr lang="nb-NO"/>
              <a:t>02.01.2024</a:t>
            </a:r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58714613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0CFD41A-8015-5D87-BE46-604736251D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7329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0CFD41A-8015-5D87-BE46-604736251D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CC8E9DCC-9271-2942-8BC4-E2736B3E3C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6800" y="-1"/>
            <a:ext cx="62052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88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3B67C10-98A9-F8A2-D04B-BCA8FBF9CD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6152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3B67C10-98A9-F8A2-D04B-BCA8FBF9CD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497DA5A-F31D-D94C-8543-D0FC4CFA9AA4}"/>
              </a:ext>
            </a:extLst>
          </p:cNvPr>
          <p:cNvSpPr/>
          <p:nvPr userDrawn="1"/>
        </p:nvSpPr>
        <p:spPr>
          <a:xfrm>
            <a:off x="0" y="0"/>
            <a:ext cx="6096000" cy="6857996"/>
          </a:xfrm>
          <a:prstGeom prst="rect">
            <a:avLst/>
          </a:prstGeom>
          <a:solidFill>
            <a:srgbClr val="39B3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811E223-F326-DF4B-90A4-7DEFE49C5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6800" y="-1"/>
            <a:ext cx="62052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54CD3D4-D5EB-FE4F-BA86-CA326551C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5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77B9C00-C9E1-5AB7-A93B-8296C877E2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883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7B9C00-C9E1-5AB7-A93B-8296C877E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497DA5A-F31D-D94C-8543-D0FC4CFA9AA4}"/>
              </a:ext>
            </a:extLst>
          </p:cNvPr>
          <p:cNvSpPr/>
          <p:nvPr userDrawn="1"/>
        </p:nvSpPr>
        <p:spPr>
          <a:xfrm>
            <a:off x="0" y="4"/>
            <a:ext cx="6096000" cy="6857996"/>
          </a:xfrm>
          <a:prstGeom prst="rect">
            <a:avLst/>
          </a:prstGeom>
          <a:solidFill>
            <a:srgbClr val="A3D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68F2EF4-90BA-1347-B90C-E06511ED4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6800" y="-1"/>
            <a:ext cx="62052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AB25056-B492-9F4F-A742-862A5C16E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93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99DA85A-3FC3-C2BC-D162-97BCABA2D1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132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9DA85A-3FC3-C2BC-D162-97BCABA2D1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497DA5A-F31D-D94C-8543-D0FC4CFA9AA4}"/>
              </a:ext>
            </a:extLst>
          </p:cNvPr>
          <p:cNvSpPr/>
          <p:nvPr userDrawn="1"/>
        </p:nvSpPr>
        <p:spPr>
          <a:xfrm>
            <a:off x="0" y="0"/>
            <a:ext cx="6096000" cy="6857996"/>
          </a:xfrm>
          <a:prstGeom prst="rect">
            <a:avLst/>
          </a:prstGeom>
          <a:solidFill>
            <a:srgbClr val="113C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6307DA17-A2E7-F145-A00F-41D793A443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6800" y="-1"/>
            <a:ext cx="62052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DC295F6-EB91-5446-8C18-A4FD24C2CF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31705"/>
          <a:stretch/>
        </p:blipFill>
        <p:spPr>
          <a:xfrm>
            <a:off x="120970" y="6002921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0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 Spo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0BD581E-1254-6814-CD30-4525DF3C36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8999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BD581E-1254-6814-CD30-4525DF3C3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4397CC0-5005-A34A-B12A-670C02864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474"/>
          <a:stretch/>
        </p:blipFill>
        <p:spPr>
          <a:xfrm>
            <a:off x="0" y="778529"/>
            <a:ext cx="6282064" cy="47321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F0E3AD-3759-F34F-9340-FA82FE4B0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po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CC4534E-E12E-A50A-815D-5F907EE571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1893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C4534E-E12E-A50A-815D-5F907EE57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213E62D-62BE-BF4B-8C4C-96CC40217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474"/>
          <a:stretch/>
        </p:blipFill>
        <p:spPr>
          <a:xfrm>
            <a:off x="0" y="778528"/>
            <a:ext cx="6282064" cy="47321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845CAC7-7E11-8D44-BB62-88EE18A506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31705"/>
          <a:stretch/>
        </p:blipFill>
        <p:spPr>
          <a:xfrm>
            <a:off x="120970" y="6002921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92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 Spo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574287D-E77A-BA50-275F-AF95A0AED9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36958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74287D-E77A-BA50-275F-AF95A0AED9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D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F232FC9-2C5E-1B4F-B35F-B45C7393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474"/>
          <a:stretch/>
        </p:blipFill>
        <p:spPr>
          <a:xfrm>
            <a:off x="0" y="778528"/>
            <a:ext cx="6282064" cy="47321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A41E182-26FE-AC4E-882E-8727BF1753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0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182D50A-F04C-5BC7-6A61-93F875C1BF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7069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2D50A-F04C-5BC7-6A61-93F875C1BF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1CD2E23-C832-FD41-B022-A8C7CA8D0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858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 bulle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37DA120-E7BD-2B48-7D13-B48C6E50D1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1423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7DA120-E7BD-2B48-7D13-B48C6E50D1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852160" y="2734628"/>
            <a:ext cx="4402800" cy="2955815"/>
          </a:xfrm>
        </p:spPr>
        <p:txBody>
          <a:bodyPr lIns="0" tIns="0" rIns="0" bIns="0" anchor="b"/>
          <a:lstStyle>
            <a:lvl2pPr marL="252000" indent="-228600" rtl="0">
              <a:lnSpc>
                <a:spcPct val="90000"/>
              </a:lnSpc>
              <a:spcBef>
                <a:spcPts val="1200"/>
              </a:spcBef>
              <a:buClr>
                <a:srgbClr val="C32031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1"/>
            <a:r>
              <a:rPr lang="en-GB"/>
              <a:t>Click to enter text</a:t>
            </a:r>
            <a:endParaRPr lang="en-GB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8964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/>
            </a:lvl1pPr>
          </a:lstStyle>
          <a:p>
            <a:r>
              <a:rPr lang="en-GB"/>
              <a:t>Title/callout</a:t>
            </a:r>
            <a:endParaRPr lang="en-GB" dirty="0"/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263BD862-20AA-7648-B7C2-3511D2A4ED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0" cy="6857997"/>
          </a:xfrm>
          <a:solidFill>
            <a:srgbClr val="E7E6E6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Click icon to insert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372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E8B43B6-D287-8FB0-0B15-DF5E2E5CCC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08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8B43B6-D287-8FB0-0B15-DF5E2E5CCC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3753B05C-CC5D-4D66-9C51-89EFFF220970}" type="datetime3">
              <a:rPr lang="en-GB" cap="all" smtClean="0"/>
              <a:pPr/>
              <a:t>28 March, 2025</a:t>
            </a:fld>
            <a:endParaRPr lang="en-GB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2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ho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30261"/>
            <a:ext cx="11017250" cy="6785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r>
              <a:rPr lang="nb-NO"/>
              <a:t>Innhold</a:t>
            </a:r>
            <a:endParaRPr/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87375" y="1765301"/>
            <a:ext cx="659534" cy="4180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accent2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accent2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accent2"/>
                </a:solidFill>
              </a:defRPr>
            </a:lvl5pPr>
          </a:lstStyle>
          <a:p>
            <a:r>
              <a:rPr lang="nb-NO"/>
              <a:t>01</a:t>
            </a:r>
          </a:p>
          <a:p>
            <a:r>
              <a:rPr lang="nb-NO"/>
              <a:t>02</a:t>
            </a:r>
          </a:p>
          <a:p>
            <a:r>
              <a:rPr lang="nb-NO"/>
              <a:t>03</a:t>
            </a:r>
          </a:p>
          <a:p>
            <a:r>
              <a:rPr lang="nb-NO"/>
              <a:t>04</a:t>
            </a:r>
          </a:p>
          <a:p>
            <a:r>
              <a:rPr lang="nb-NO"/>
              <a:t>05</a:t>
            </a:r>
          </a:p>
          <a:p>
            <a:r>
              <a:rPr lang="nb-NO"/>
              <a:t>06</a:t>
            </a:r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D9772BF8-D083-69A1-F003-CBE18FA1A9E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1510723" y="1764147"/>
            <a:ext cx="10093902" cy="4180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accent2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accent2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accent2"/>
                </a:solidFill>
              </a:defRPr>
            </a:lvl5pPr>
          </a:lstStyle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28537032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58F8EE8-1157-F628-19EA-DD48505936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91089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58F8EE8-1157-F628-19EA-DD48505936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43E0111-465E-2C48-B6A7-4290D0AE8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53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7420EFF-FF50-BCB8-6205-CB5DCDBF92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8398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420EFF-FF50-BCB8-6205-CB5DCDBF9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961A6CC-B1B6-BC4D-B66E-83D9567E1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7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BE6577B-99A6-5572-D8FA-7CE5B3DDD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16935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6577B-99A6-5572-D8FA-7CE5B3DDD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EFE1FCE-B95F-1140-99CF-39BA8B38A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41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84A7128-A56F-D115-C728-0A12F4D5A3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7105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4A7128-A56F-D115-C728-0A12F4D5A3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390DD91-E68D-3746-B102-ACF329DB0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31705"/>
          <a:stretch/>
        </p:blipFill>
        <p:spPr>
          <a:xfrm>
            <a:off x="120970" y="6002921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1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C3E916D-E43A-5384-6113-F39B9C2224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587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3E916D-E43A-5384-6113-F39B9C2224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>
          <a:xfrm>
            <a:off x="400684" y="2288830"/>
            <a:ext cx="11382143" cy="3640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3D2214B6-081A-4F47-8D89-479964DAAA5C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641686" y="2519343"/>
            <a:ext cx="10908630" cy="3142788"/>
          </a:xfr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1214600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/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307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75131B8-CCC2-B76D-5FCA-B7542579C1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269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5131B8-CCC2-B76D-5FCA-B7542579C1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FB4E59D3-25B0-4139-8633-4430E28852E9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298826" y="1628588"/>
            <a:ext cx="11594350" cy="4033543"/>
          </a:xfrm>
          <a:solidFill>
            <a:schemeClr val="accent6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642353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275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F3E5C170-91CF-D1FC-EF79-A1F16DC9F8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63505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E5C170-91CF-D1FC-EF79-A1F16DC9F8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3C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680BD325-669B-4BCD-9D15-FD3C00CD7849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407988" y="1628588"/>
            <a:ext cx="11377642" cy="4033543"/>
          </a:xfrm>
          <a:solidFill>
            <a:srgbClr val="A3D4C3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642353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cxnSp>
        <p:nvCxnSpPr>
          <p:cNvPr id="9" name="Rett linje 10"/>
          <p:cNvCxnSpPr/>
          <p:nvPr userDrawn="1"/>
        </p:nvCxnSpPr>
        <p:spPr>
          <a:xfrm>
            <a:off x="11648830" y="6589462"/>
            <a:ext cx="13680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13842E4E-D24A-0A48-9DCB-E803E69A75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31705"/>
          <a:stretch/>
        </p:blipFill>
        <p:spPr>
          <a:xfrm>
            <a:off x="120970" y="6002921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23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2D270907-8817-A55B-3B0C-FB842C4CB3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990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270907-8817-A55B-3B0C-FB842C4CB3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6537BC28-3569-45A9-9A6E-9897CDB9123F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0"/>
            <a:ext cx="12192002" cy="5940778"/>
          </a:xfrm>
          <a:solidFill>
            <a:srgbClr val="A3D4C3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642353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cxnSp>
        <p:nvCxnSpPr>
          <p:cNvPr id="9" name="Rett linje 10"/>
          <p:cNvCxnSpPr/>
          <p:nvPr userDrawn="1"/>
        </p:nvCxnSpPr>
        <p:spPr>
          <a:xfrm>
            <a:off x="11648830" y="6589462"/>
            <a:ext cx="13680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5162367C-1E2F-7B49-A278-423F08953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80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92A3AFBD-747D-E8AB-D54C-6F161DED18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9661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A3AFBD-747D-E8AB-D54C-6F161DED18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38C5C73D-65F6-43E8-8AEF-4EDAF7EC7E9B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407987" y="1628588"/>
            <a:ext cx="6704013" cy="4033543"/>
          </a:xfrm>
          <a:solidFill>
            <a:srgbClr val="A3D4C3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642353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cxnSp>
        <p:nvCxnSpPr>
          <p:cNvPr id="9" name="Rett linje 10"/>
          <p:cNvCxnSpPr/>
          <p:nvPr userDrawn="1"/>
        </p:nvCxnSpPr>
        <p:spPr>
          <a:xfrm>
            <a:off x="11648830" y="6589462"/>
            <a:ext cx="13680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diagram 6"/>
          <p:cNvSpPr>
            <a:spLocks noGrp="1"/>
          </p:cNvSpPr>
          <p:nvPr>
            <p:ph type="chart" sz="quarter" idx="14" hasCustomPrompt="1"/>
          </p:nvPr>
        </p:nvSpPr>
        <p:spPr>
          <a:xfrm>
            <a:off x="7591779" y="1628588"/>
            <a:ext cx="4192234" cy="4033543"/>
          </a:xfrm>
          <a:solidFill>
            <a:srgbClr val="A3D4C3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158D5C8-8C20-E341-9951-B088B8591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9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 bulle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5ED8252-B0F3-3048-945D-00BDB95D6B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65244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ED8252-B0F3-3048-945D-00BDB95D6B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B3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3" name="Rett linje 10"/>
          <p:cNvCxnSpPr/>
          <p:nvPr userDrawn="1"/>
        </p:nvCxnSpPr>
        <p:spPr>
          <a:xfrm>
            <a:off x="11648830" y="6589462"/>
            <a:ext cx="13680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0B58EFBA-4B0A-44A9-A732-65BE1A5DA0B5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 anchor="t" anchorCtr="0"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237111" y="381600"/>
            <a:ext cx="5546902" cy="5544000"/>
          </a:xfrm>
          <a:solidFill>
            <a:srgbClr val="E7E6E6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insert picture</a:t>
            </a:r>
          </a:p>
          <a:p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852160" y="2734628"/>
            <a:ext cx="4402800" cy="2955815"/>
          </a:xfrm>
        </p:spPr>
        <p:txBody>
          <a:bodyPr lIns="0" tIns="0" rIns="0" bIns="0" anchor="b"/>
          <a:lstStyle>
            <a:lvl2pPr marL="252000" indent="-228600" rtl="0">
              <a:lnSpc>
                <a:spcPct val="90000"/>
              </a:lnSpc>
              <a:spcBef>
                <a:spcPts val="1200"/>
              </a:spcBef>
              <a:buClr>
                <a:srgbClr val="C32031"/>
              </a:buClr>
              <a:buFont typeface="Wingdings" panose="05000000000000000000" pitchFamily="2" charset="2"/>
              <a:buChar char="§"/>
              <a:defRPr>
                <a:solidFill>
                  <a:srgbClr val="FFFFFF"/>
                </a:solidFill>
              </a:defRPr>
            </a:lvl2pPr>
          </a:lstStyle>
          <a:p>
            <a:pPr lvl="1"/>
            <a:r>
              <a:rPr lang="en-GB"/>
              <a:t>Click to enter text</a:t>
            </a:r>
            <a:endParaRPr lang="en-GB" dirty="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896400"/>
          </a:xfrm>
        </p:spPr>
        <p:txBody>
          <a:bodyPr vert="horz" lIns="0" tIns="0" rIns="0" bIns="0" anchor="t" anchorCtr="0">
            <a:noAutofit/>
          </a:bodyPr>
          <a:lstStyle>
            <a:lvl1pPr algn="l" rtl="0">
              <a:lnSpc>
                <a:spcPct val="10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/>
              <a:t>Title/callout</a:t>
            </a:r>
            <a:endParaRPr lang="en-GB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2219597-66BD-CA4F-972C-3FCAF75DC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8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Innho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30261"/>
            <a:ext cx="11017250" cy="6785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r>
              <a:rPr lang="nb-NO"/>
              <a:t>Innhold</a:t>
            </a:r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D9772BF8-D083-69A1-F003-CBE18FA1A9E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71500" y="1066800"/>
            <a:ext cx="11033125" cy="4878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600"/>
              </a:spcBef>
              <a:buSzTx/>
              <a:buNone/>
              <a:defRPr sz="1200" b="0" spc="-28">
                <a:solidFill>
                  <a:schemeClr val="accent2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600"/>
              </a:spcBef>
              <a:buSzTx/>
              <a:buNone/>
              <a:defRPr sz="1200" b="0" spc="-28">
                <a:solidFill>
                  <a:schemeClr val="accent2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600"/>
              </a:spcBef>
              <a:buSzTx/>
              <a:buNone/>
              <a:defRPr sz="1200" b="0" spc="-28">
                <a:solidFill>
                  <a:schemeClr val="accent2"/>
                </a:solidFill>
              </a:defRPr>
            </a:lvl5pPr>
          </a:lstStyle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00645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856E884-C70C-7C4C-12BE-E02A656317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794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56E884-C70C-7C4C-12BE-E02A656317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>
          <a:xfrm>
            <a:off x="6220789" y="2288830"/>
            <a:ext cx="5562038" cy="3640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97706" y="2288830"/>
            <a:ext cx="5562038" cy="36403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D0A6A49E-9D91-441B-8A9D-F731BEA49D5A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lassholder for diagram 6"/>
          <p:cNvSpPr>
            <a:spLocks noGrp="1"/>
          </p:cNvSpPr>
          <p:nvPr>
            <p:ph type="chart" sz="quarter" idx="13" hasCustomPrompt="1"/>
          </p:nvPr>
        </p:nvSpPr>
        <p:spPr>
          <a:xfrm>
            <a:off x="654504" y="2526632"/>
            <a:ext cx="5067180" cy="3176336"/>
          </a:xfrm>
          <a:solidFill>
            <a:srgbClr val="86C7B7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9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5600" cy="1214600"/>
          </a:xfrm>
        </p:spPr>
        <p:txBody>
          <a:bodyPr vert="horz" lIns="0" tIns="0" rIns="0" bIns="0" anchor="t">
            <a:noAutofit/>
          </a:bodyPr>
          <a:lstStyle>
            <a:lvl1pPr rtl="0">
              <a:lnSpc>
                <a:spcPct val="100000"/>
              </a:lnSpc>
              <a:defRPr sz="3600"/>
            </a:lvl1pPr>
          </a:lstStyle>
          <a:p>
            <a:r>
              <a:rPr lang="en-GB"/>
              <a:t>Click to enter headline</a:t>
            </a:r>
            <a:endParaRPr lang="en-GB" dirty="0"/>
          </a:p>
        </p:txBody>
      </p:sp>
      <p:sp>
        <p:nvSpPr>
          <p:cNvPr id="12" name="Plassholder for diagram 6"/>
          <p:cNvSpPr>
            <a:spLocks noGrp="1"/>
          </p:cNvSpPr>
          <p:nvPr>
            <p:ph type="chart" sz="quarter" idx="14" hasCustomPrompt="1"/>
          </p:nvPr>
        </p:nvSpPr>
        <p:spPr>
          <a:xfrm>
            <a:off x="6483136" y="2526632"/>
            <a:ext cx="5067180" cy="3176336"/>
          </a:xfrm>
          <a:solidFill>
            <a:srgbClr val="86C7B7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65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BCAF8EA-D9AF-F024-E208-198A7E857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1461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CAF8EA-D9AF-F024-E208-198A7E857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>
          <a:xfrm>
            <a:off x="5949138" y="373548"/>
            <a:ext cx="5860853" cy="55624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/>
          <a:lstStyle>
            <a:lvl1pPr rtl="0">
              <a:lnSpc>
                <a:spcPct val="100000"/>
              </a:lnSpc>
              <a:defRPr>
                <a:solidFill>
                  <a:srgbClr val="113C3E"/>
                </a:solidFill>
              </a:defRPr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30AC5B13-3F04-46E9-A440-439887C1AE21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diagram 6"/>
          <p:cNvSpPr>
            <a:spLocks noGrp="1"/>
          </p:cNvSpPr>
          <p:nvPr>
            <p:ph type="chart" sz="quarter" idx="14" hasCustomPrompt="1"/>
          </p:nvPr>
        </p:nvSpPr>
        <p:spPr>
          <a:xfrm>
            <a:off x="6245172" y="654871"/>
            <a:ext cx="5251670" cy="4997458"/>
          </a:xfrm>
          <a:solidFill>
            <a:srgbClr val="86C7B7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140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 + diagra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93C0D42-9D10-05AB-F3AC-C500F46512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262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3C0D42-9D10-05AB-F3AC-C500F46512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>
          <a:xfrm>
            <a:off x="393891" y="373548"/>
            <a:ext cx="5860853" cy="55624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994800" y="1299600"/>
            <a:ext cx="4402800" cy="3592800"/>
          </a:xfrm>
        </p:spPr>
        <p:txBody>
          <a:bodyPr vert="horz" lIns="0" tIns="0" rIns="0" bIns="0" anchor="t"/>
          <a:lstStyle>
            <a:lvl1pPr rtl="0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0FBB4AB8-2A91-44CD-B6E4-48268E6BC02F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ssholder for diagram 6"/>
          <p:cNvSpPr>
            <a:spLocks noGrp="1"/>
          </p:cNvSpPr>
          <p:nvPr>
            <p:ph type="chart" sz="quarter" idx="14" hasCustomPrompt="1"/>
          </p:nvPr>
        </p:nvSpPr>
        <p:spPr>
          <a:xfrm>
            <a:off x="697278" y="654871"/>
            <a:ext cx="5251670" cy="4997458"/>
          </a:xfrm>
          <a:solidFill>
            <a:srgbClr val="86C7B7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013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1FB8D33-C638-B171-2C1A-AB4DAAE3D4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426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FB8D33-C638-B171-2C1A-AB4DAAE3D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5949138" y="373548"/>
            <a:ext cx="5860853" cy="55624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26FA2146-B7C2-42D4-92BE-CCC5F6291C27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8964000" y="6306346"/>
            <a:ext cx="2549525" cy="2808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lassholder for diagram 6"/>
          <p:cNvSpPr>
            <a:spLocks noGrp="1"/>
          </p:cNvSpPr>
          <p:nvPr>
            <p:ph type="chart" sz="quarter" idx="14" hasCustomPrompt="1"/>
          </p:nvPr>
        </p:nvSpPr>
        <p:spPr>
          <a:xfrm>
            <a:off x="6245172" y="654871"/>
            <a:ext cx="5251670" cy="4997458"/>
          </a:xfrm>
          <a:solidFill>
            <a:srgbClr val="86C7B7"/>
          </a:solidFill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2031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</a:lstStyle>
          <a:p>
            <a:r>
              <a:rPr lang="en-GB"/>
              <a:t>Click icon to insert diagram</a:t>
            </a:r>
          </a:p>
          <a:p>
            <a:endParaRPr lang="en-GB" dirty="0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A8B37995-729D-EB4A-A9DB-93A79374A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1299600"/>
            <a:ext cx="4402800" cy="3592800"/>
          </a:xfrm>
        </p:spPr>
        <p:txBody>
          <a:bodyPr vert="horz" lIns="0" tIns="0" rIns="0" bIns="0" anchor="t"/>
          <a:lstStyle>
            <a:lvl1pPr rtl="0">
              <a:lnSpc>
                <a:spcPct val="100000"/>
              </a:lnSpc>
              <a:defRPr>
                <a:solidFill>
                  <a:srgbClr val="113C3E"/>
                </a:solidFill>
              </a:defRPr>
            </a:lvl1pPr>
          </a:lstStyle>
          <a:p>
            <a:r>
              <a:rPr lang="en-GB"/>
              <a:t>Text/callout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28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24632"/>
            <a:ext cx="11017250" cy="6872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r>
              <a:rPr lang="nb-NO"/>
              <a:t>Innhold</a:t>
            </a:r>
            <a:endParaRPr/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87375" y="1765301"/>
            <a:ext cx="659534" cy="4180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tx2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tx2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tx2"/>
                </a:solidFill>
              </a:defRPr>
            </a:lvl5pPr>
          </a:lstStyle>
          <a:p>
            <a:r>
              <a:rPr lang="nb-NO"/>
              <a:t>01</a:t>
            </a:r>
          </a:p>
          <a:p>
            <a:r>
              <a:rPr lang="nb-NO"/>
              <a:t>02</a:t>
            </a:r>
          </a:p>
          <a:p>
            <a:r>
              <a:rPr lang="nb-NO"/>
              <a:t>03</a:t>
            </a:r>
          </a:p>
          <a:p>
            <a:r>
              <a:rPr lang="nb-NO"/>
              <a:t>04</a:t>
            </a:r>
          </a:p>
          <a:p>
            <a:r>
              <a:rPr lang="nb-NO"/>
              <a:t>05</a:t>
            </a:r>
          </a:p>
          <a:p>
            <a:r>
              <a:rPr lang="nb-NO"/>
              <a:t>06</a:t>
            </a:r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D9772BF8-D083-69A1-F003-CBE18FA1A9E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1510723" y="1764147"/>
            <a:ext cx="10093902" cy="41808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900"/>
              </a:spcBef>
              <a:buSzTx/>
              <a:buNone/>
              <a:defRPr sz="1800" b="1" spc="-28">
                <a:solidFill>
                  <a:schemeClr val="tx2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tx2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800" spc="-28">
                <a:solidFill>
                  <a:schemeClr val="tx2"/>
                </a:solidFill>
              </a:defRPr>
            </a:lvl5pPr>
          </a:lstStyle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</a:p>
          <a:p>
            <a:r>
              <a:rPr lang="nb-NO"/>
              <a:t>Emne</a:t>
            </a:r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1217222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deling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571500" y="228600"/>
            <a:ext cx="11049000" cy="6843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Innhold</a:t>
            </a:r>
            <a:endParaRPr dirty="0"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Brødtekst nivå én…">
            <a:extLst>
              <a:ext uri="{FF2B5EF4-FFF2-40B4-BE49-F238E27FC236}">
                <a16:creationId xmlns:a16="http://schemas.microsoft.com/office/drawing/2014/main" id="{D9772BF8-D083-69A1-F003-CBE18FA1A9E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71500" y="1066800"/>
            <a:ext cx="11049000" cy="4878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50">
              <a:lnSpc>
                <a:spcPct val="150000"/>
              </a:lnSpc>
              <a:spcBef>
                <a:spcPts val="600"/>
              </a:spcBef>
              <a:buSzTx/>
              <a:buNone/>
              <a:defRPr sz="1200" b="0" spc="-28">
                <a:solidFill>
                  <a:srgbClr val="000000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00" spc="-28"/>
            </a:lvl3pPr>
            <a:lvl4pPr marL="0" indent="685800" defTabSz="412750">
              <a:lnSpc>
                <a:spcPct val="150000"/>
              </a:lnSpc>
              <a:spcBef>
                <a:spcPts val="600"/>
              </a:spcBef>
              <a:buSzTx/>
              <a:buNone/>
              <a:defRPr sz="1200" b="0" spc="-28">
                <a:solidFill>
                  <a:srgbClr val="000000"/>
                </a:solidFill>
              </a:defRPr>
            </a:lvl4pPr>
            <a:lvl5pPr marL="0" indent="914400" defTabSz="412750">
              <a:lnSpc>
                <a:spcPct val="150000"/>
              </a:lnSpc>
              <a:spcBef>
                <a:spcPts val="600"/>
              </a:spcBef>
              <a:buSzTx/>
              <a:buNone/>
              <a:defRPr sz="1200" b="0" spc="-28">
                <a:solidFill>
                  <a:srgbClr val="000000"/>
                </a:solidFill>
              </a:defRPr>
            </a:lvl5pPr>
          </a:lstStyle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</a:p>
          <a:p>
            <a:r>
              <a:rPr lang="nb-NO" dirty="0"/>
              <a:t>Emne</a:t>
            </a:r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61582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Inndel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587375" y="2762250"/>
            <a:ext cx="11009434" cy="1968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spc="-116">
                <a:solidFill>
                  <a:schemeClr val="tx2"/>
                </a:solidFill>
              </a:defRPr>
            </a:lvl1pPr>
          </a:lstStyle>
          <a:p>
            <a:r>
              <a:rPr err="1"/>
              <a:t>Inndelingstittel</a:t>
            </a:r>
            <a:endParaRPr/>
          </a:p>
        </p:txBody>
      </p:sp>
      <p:sp>
        <p:nvSpPr>
          <p:cNvPr id="9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5963834" y="6488825"/>
            <a:ext cx="258084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13377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tags" Target="../tags/tag2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image" Target="../media/image11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image" Target="../media/image10.em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oleObject" Target="../embeddings/oleObject2.bin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43.xml"/><Relationship Id="rId4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571500" y="228600"/>
            <a:ext cx="11049000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/>
          <a:p>
            <a:r>
              <a:rPr lang="nb-NO"/>
              <a:t>Lysbildetittel  </a:t>
            </a:r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1066800"/>
            <a:ext cx="11049000" cy="510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>
            <a:normAutofit/>
          </a:bodyPr>
          <a:lstStyle/>
          <a:p>
            <a:r>
              <a:rPr err="1"/>
              <a:t>Punkttegntekst</a:t>
            </a:r>
            <a:r>
              <a:t> i </a:t>
            </a:r>
            <a:r>
              <a:rPr err="1"/>
              <a:t>lysbilde</a:t>
            </a:r>
            <a:endParaRPr lang="nb-NO"/>
          </a:p>
          <a:p>
            <a:r>
              <a:rPr lang="nb-NO"/>
              <a:t>Punkttegntekst i lysbilde</a:t>
            </a:r>
          </a:p>
          <a:p>
            <a:pPr lvl="1"/>
            <a:r>
              <a:rPr lang="nb-NO"/>
              <a:t>punkttegntekst</a:t>
            </a:r>
          </a:p>
          <a:p>
            <a:pPr lvl="1"/>
            <a:r>
              <a:rPr lang="nb-NO"/>
              <a:t>punkt</a:t>
            </a:r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5966959" y="6295362"/>
            <a:ext cx="258084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86CB4B4D-7CA3-9044-876B-883B54F8677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6" name="Bilde 5" descr="Et bilde som inneholder Grafikk, Font, logo, grafisk design&#10;&#10;Automatisk generert beskrivelse">
            <a:extLst>
              <a:ext uri="{FF2B5EF4-FFF2-40B4-BE49-F238E27FC236}">
                <a16:creationId xmlns:a16="http://schemas.microsoft.com/office/drawing/2014/main" id="{152E1ED3-2011-844A-37EB-B0603A9D5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47" y="5985634"/>
            <a:ext cx="1918804" cy="91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4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med"/>
  <p:hf hdr="0" ftr="0"/>
  <p:txStyles>
    <p:titleStyle>
      <a:lvl1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8485188" algn="l"/>
        </a:tabLst>
        <a:defRPr sz="1800" b="0" i="0" u="none" strike="noStrike" cap="none" spc="-85" baseline="0">
          <a:solidFill>
            <a:schemeClr val="accent2"/>
          </a:solidFill>
          <a:uFillTx/>
          <a:latin typeface="Inter Medium" panose="02000503000000020004" pitchFamily="2" charset="0"/>
          <a:ea typeface="Inter Medium" panose="02000503000000020004" pitchFamily="2" charset="0"/>
          <a:cs typeface="+mn-cs"/>
          <a:sym typeface="Inter Bold"/>
        </a:defRPr>
      </a:lvl1pPr>
      <a:lvl2pPr marL="0" marR="0" indent="2286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4572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6858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9144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11430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13716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16002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18288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0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Inter Bold"/>
        </a:defRPr>
      </a:lvl9pPr>
    </p:titleStyle>
    <p:bodyStyle>
      <a:lvl1pPr marL="178594" marR="0" indent="-173832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>
          <a:tab pos="173038" algn="l"/>
        </a:tabLst>
        <a:defRPr sz="800" b="0" i="0" u="none" strike="noStrike" cap="none" spc="0" baseline="0">
          <a:solidFill>
            <a:schemeClr val="accent2"/>
          </a:solidFill>
          <a:uFillTx/>
          <a:latin typeface="Inter" panose="02000503000000020004" pitchFamily="2" charset="0"/>
          <a:ea typeface="Inter" panose="02000503000000020004" pitchFamily="2" charset="0"/>
          <a:cs typeface="+mj-cs"/>
          <a:sym typeface="Helvetica Neue"/>
        </a:defRPr>
      </a:lvl1pPr>
      <a:lvl2pPr marL="342107" marR="0" indent="-138907" algn="l" defTabSz="1219169" rtl="0" eaLnBrk="1" latinLnBrk="0" hangingPunct="1">
        <a:lnSpc>
          <a:spcPct val="60000"/>
        </a:lnSpc>
        <a:spcBef>
          <a:spcPts val="2250"/>
        </a:spcBef>
        <a:spcAft>
          <a:spcPts val="0"/>
        </a:spcAft>
        <a:buClrTx/>
        <a:buSzPct val="123000"/>
        <a:buFont typeface="Systemfont normal"/>
        <a:buChar char="–"/>
        <a:tabLst>
          <a:tab pos="198438" algn="l"/>
          <a:tab pos="262732" algn="l"/>
        </a:tabLst>
        <a:defRPr sz="600" b="0" i="0" u="none" strike="noStrike" cap="none" spc="0" baseline="0">
          <a:solidFill>
            <a:schemeClr val="accent2"/>
          </a:solidFill>
          <a:uFillTx/>
          <a:latin typeface="Inter Light" panose="02000503000000020004" pitchFamily="2" charset="0"/>
          <a:ea typeface="Inter Light" panose="02000503000000020004" pitchFamily="2" charset="0"/>
          <a:cs typeface="+mj-cs"/>
          <a:sym typeface="Helvetica Neue"/>
        </a:defRPr>
      </a:lvl2pPr>
      <a:lvl3pPr marL="609600" marR="0" indent="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None/>
        <a:tabLst/>
        <a:defRPr sz="2000" b="0" i="0" u="none" strike="noStrike" cap="none" spc="0" baseline="0">
          <a:solidFill>
            <a:srgbClr val="000000"/>
          </a:solidFill>
          <a:uFillTx/>
          <a:latin typeface="Inter" panose="02000503000000020004" pitchFamily="2" charset="0"/>
          <a:ea typeface="Inter" panose="02000503000000020004" pitchFamily="2" charset="0"/>
          <a:cs typeface="+mj-cs"/>
          <a:sym typeface="Helvetica Neue"/>
        </a:defRPr>
      </a:lvl3pPr>
      <a:lvl4pPr marL="914400" marR="0" indent="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None/>
        <a:tabLst/>
        <a:defRPr sz="900" b="0" i="0" u="none" strike="noStrike" cap="none" spc="0" baseline="0">
          <a:solidFill>
            <a:srgbClr val="000000"/>
          </a:solidFill>
          <a:uFillTx/>
          <a:latin typeface="Inter" panose="02000503000000020004" pitchFamily="2" charset="0"/>
          <a:ea typeface="Inter" panose="02000503000000020004" pitchFamily="2" charset="0"/>
          <a:cs typeface="+mj-cs"/>
          <a:sym typeface="Helvetica Neue"/>
        </a:defRPr>
      </a:lvl4pPr>
      <a:lvl5pPr marL="15240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800" b="0" i="0" u="none" strike="noStrike" cap="none" spc="0" baseline="0">
          <a:solidFill>
            <a:schemeClr val="accent2"/>
          </a:solidFill>
          <a:uFillTx/>
          <a:latin typeface="Inter" panose="02000503000000020004" pitchFamily="2" charset="0"/>
          <a:ea typeface="Inter" panose="02000503000000020004" pitchFamily="2" charset="0"/>
          <a:cs typeface="+mj-cs"/>
          <a:sym typeface="Helvetica Neue"/>
        </a:defRPr>
      </a:lvl5pPr>
      <a:lvl6pPr marL="18288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336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4384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7432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881">
          <p15:clr>
            <a:srgbClr val="F26B43"/>
          </p15:clr>
        </p15:guide>
        <p15:guide id="2" pos="3840">
          <p15:clr>
            <a:srgbClr val="F26B43"/>
          </p15:clr>
        </p15:guide>
        <p15:guide id="3" pos="14620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8357">
          <p15:clr>
            <a:srgbClr val="F26B43"/>
          </p15:clr>
        </p15:guide>
        <p15:guide id="6" orient="horz" pos="7495">
          <p15:clr>
            <a:srgbClr val="F26B43"/>
          </p15:clr>
        </p15:guide>
        <p15:guide id="7" orient="horz" pos="576">
          <p15:clr>
            <a:srgbClr val="F26B43"/>
          </p15:clr>
        </p15:guide>
        <p15:guide id="8" pos="7680">
          <p15:clr>
            <a:srgbClr val="F26B43"/>
          </p15:clr>
        </p15:guide>
        <p15:guide id="9" pos="360">
          <p15:clr>
            <a:srgbClr val="F26B43"/>
          </p15:clr>
        </p15:guide>
        <p15:guide id="10" pos="15051">
          <p15:clr>
            <a:srgbClr val="F26B43"/>
          </p15:clr>
        </p15:guide>
        <p15:guide id="11" orient="horz" pos="3888">
          <p15:clr>
            <a:srgbClr val="F26B43"/>
          </p15:clr>
        </p15:guide>
        <p15:guide id="12" pos="7320">
          <p15:clr>
            <a:srgbClr val="F26B43"/>
          </p15:clr>
        </p15:guide>
        <p15:guide id="13" orient="horz" pos="2160">
          <p15:clr>
            <a:srgbClr val="F26B43"/>
          </p15:clr>
        </p15:guide>
        <p15:guide id="14" orient="horz" pos="6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97C2880-5099-712D-05F0-21D8807EA6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30231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473" imgH="476" progId="TCLayout.ActiveDocument.1">
                  <p:embed/>
                </p:oleObj>
              </mc:Choice>
              <mc:Fallback>
                <p:oleObj name="think-cell Slide" r:id="rId43" imgW="473" imgH="47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7C2880-5099-712D-05F0-21D8807EA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275" y="404813"/>
            <a:ext cx="10585450" cy="12890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Klikk for å redigere tittelstil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03274" y="1824398"/>
            <a:ext cx="105854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Klikk for å redigere tekststiler i 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877400" y="6427836"/>
            <a:ext cx="2437200" cy="3033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rtl="0">
              <a:defRPr sz="800" cap="none">
                <a:solidFill>
                  <a:srgbClr val="39B3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EAE6B5-1194-46B8-BE14-202B12B3AC6E}" type="datetime3">
              <a:rPr lang="en-GB" smtClean="0"/>
              <a:pPr/>
              <a:t>28 March, 2025</a:t>
            </a:fld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78229" y="6399365"/>
            <a:ext cx="342900" cy="3051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 rtl="0">
              <a:defRPr sz="900">
                <a:solidFill>
                  <a:srgbClr val="11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018E9-4F7F-4EA6-B501-9DBD8E5CFD9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3BEEFEF-BC70-524C-8DC5-1CE27F11C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b="37016"/>
          <a:stretch/>
        </p:blipFill>
        <p:spPr>
          <a:xfrm>
            <a:off x="120971" y="5876144"/>
            <a:ext cx="4152275" cy="8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7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113C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32031"/>
        </a:buClr>
        <a:buFont typeface="Wingdings" panose="05000000000000000000" pitchFamily="2" charset="2"/>
        <a:buChar char="§"/>
        <a:defRPr sz="2000" b="0" kern="1200">
          <a:solidFill>
            <a:srgbClr val="39B3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39B3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39B3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39B3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39B3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504">
          <p15:clr>
            <a:srgbClr val="F26B43"/>
          </p15:clr>
        </p15:guide>
        <p15:guide id="9" pos="506">
          <p15:clr>
            <a:srgbClr val="F26B43"/>
          </p15:clr>
        </p15:guide>
        <p15:guide id="10" pos="71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9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0.xml"/><Relationship Id="rId6" Type="http://schemas.openxmlformats.org/officeDocument/2006/relationships/chart" Target="../charts/chart1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0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hedvig.rosenvinge@beliefgroup.com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hart" Target="../charts/chart16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3.xml"/><Relationship Id="rId6" Type="http://schemas.openxmlformats.org/officeDocument/2006/relationships/chart" Target="../charts/chart15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4.xml"/><Relationship Id="rId6" Type="http://schemas.openxmlformats.org/officeDocument/2006/relationships/chart" Target="../charts/chart17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5.xml"/><Relationship Id="rId6" Type="http://schemas.openxmlformats.org/officeDocument/2006/relationships/chart" Target="../charts/chart18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2.bin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1.xml"/><Relationship Id="rId6" Type="http://schemas.openxmlformats.org/officeDocument/2006/relationships/chart" Target="../charts/chart3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2.xml"/><Relationship Id="rId6" Type="http://schemas.openxmlformats.org/officeDocument/2006/relationships/chart" Target="../charts/chart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6BAFAC8-1339-ADEF-CAD1-F43314032F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BAFAC8-1339-ADEF-CAD1-F43314032F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5BD17E-DAF8-ADCA-B9F7-48C1BFD97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GB" sz="3200" dirty="0"/>
              <a:t>LP-</a:t>
            </a:r>
            <a:r>
              <a:rPr lang="en-GB" sz="3200" dirty="0" err="1"/>
              <a:t>ers</a:t>
            </a:r>
            <a:r>
              <a:rPr lang="en-GB" sz="3200" dirty="0"/>
              <a:t> </a:t>
            </a:r>
            <a:r>
              <a:rPr lang="en-GB" sz="3200" dirty="0" err="1"/>
              <a:t>investeringsvurderinger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FE8F-795B-A874-932B-32C0B8E74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00" y="4268758"/>
            <a:ext cx="6274800" cy="825500"/>
          </a:xfrm>
        </p:spPr>
        <p:txBody>
          <a:bodyPr/>
          <a:lstStyle/>
          <a:p>
            <a:r>
              <a:rPr lang="en-GB" sz="2200" dirty="0">
                <a:solidFill>
                  <a:srgbClr val="113C3E"/>
                </a:solidFill>
              </a:rPr>
              <a:t>20.-21. Mars 2025</a:t>
            </a:r>
            <a:endParaRPr lang="en-GB" dirty="0"/>
          </a:p>
        </p:txBody>
      </p:sp>
      <p:pic>
        <p:nvPicPr>
          <p:cNvPr id="4" name="Bilde 2" descr="Et bilde som inneholder Font, Grafikk, tekst, logo&#10;&#10;Automatisk generert beskrivelse">
            <a:extLst>
              <a:ext uri="{FF2B5EF4-FFF2-40B4-BE49-F238E27FC236}">
                <a16:creationId xmlns:a16="http://schemas.microsoft.com/office/drawing/2014/main" id="{B4C178DE-FF4C-7A67-65C3-20B19EE81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12" y="1365734"/>
            <a:ext cx="3071044" cy="1461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15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2496-49BC-FC8D-89BE-79A99486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A32B6F11-13D8-A1B9-9E90-8DC46F872128}"/>
              </a:ext>
            </a:extLst>
          </p:cNvPr>
          <p:cNvSpPr/>
          <p:nvPr/>
        </p:nvSpPr>
        <p:spPr>
          <a:xfrm>
            <a:off x="8464144" y="330557"/>
            <a:ext cx="3307059" cy="2438999"/>
          </a:xfrm>
          <a:prstGeom prst="cloud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662BB9-364B-CA72-37C4-08E5907B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0" y="66890"/>
            <a:ext cx="5234400" cy="46357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53535B-55C5-9179-9EE1-C7DA7D92BA60}"/>
              </a:ext>
            </a:extLst>
          </p:cNvPr>
          <p:cNvGraphicFramePr/>
          <p:nvPr/>
        </p:nvGraphicFramePr>
        <p:xfrm>
          <a:off x="571500" y="1403830"/>
          <a:ext cx="10701337" cy="435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305A5111-6A61-38DA-9890-36770E9F56CE}"/>
              </a:ext>
            </a:extLst>
          </p:cNvPr>
          <p:cNvSpPr txBox="1">
            <a:spLocks/>
          </p:cNvSpPr>
          <p:nvPr/>
        </p:nvSpPr>
        <p:spPr>
          <a:xfrm>
            <a:off x="9946622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Succession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68E61-E9ED-F210-52F1-8C53E729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Hva er det største hinderet for å allokere </a:t>
            </a:r>
            <a:r>
              <a:rPr lang="nb-NO" b="1" dirty="0"/>
              <a:t>mer</a:t>
            </a:r>
            <a:r>
              <a:rPr lang="nb-NO" dirty="0"/>
              <a:t> til aktive eierfond?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C4588-15AB-7350-EB3E-8E366EE44A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267420-3304-921D-B3DC-CA8BE43F705B}"/>
              </a:ext>
            </a:extLst>
          </p:cNvPr>
          <p:cNvSpPr txBox="1">
            <a:spLocks/>
          </p:cNvSpPr>
          <p:nvPr/>
        </p:nvSpPr>
        <p:spPr>
          <a:xfrm>
            <a:off x="1915070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For høye kostnader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C6F047-F2AA-F040-D26E-A4371CD61B57}"/>
              </a:ext>
            </a:extLst>
          </p:cNvPr>
          <p:cNvSpPr txBox="1">
            <a:spLocks/>
          </p:cNvSpPr>
          <p:nvPr/>
        </p:nvSpPr>
        <p:spPr>
          <a:xfrm>
            <a:off x="3062434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Ingen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1136DD-33AE-B65A-82C4-13C35B166EF3}"/>
              </a:ext>
            </a:extLst>
          </p:cNvPr>
          <p:cNvSpPr txBox="1">
            <a:spLocks/>
          </p:cNvSpPr>
          <p:nvPr/>
        </p:nvSpPr>
        <p:spPr>
          <a:xfrm>
            <a:off x="4209799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Mangel på likviditet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930FDC-9961-2A7C-9515-11C630FFAA2B}"/>
              </a:ext>
            </a:extLst>
          </p:cNvPr>
          <p:cNvSpPr txBox="1">
            <a:spLocks/>
          </p:cNvSpPr>
          <p:nvPr/>
        </p:nvSpPr>
        <p:spPr>
          <a:xfrm>
            <a:off x="6504528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Uklare exit-strategier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CAAE0D-07E1-90E5-445D-AA34FC36EB82}"/>
              </a:ext>
            </a:extLst>
          </p:cNvPr>
          <p:cNvSpPr txBox="1">
            <a:spLocks/>
          </p:cNvSpPr>
          <p:nvPr/>
        </p:nvSpPr>
        <p:spPr>
          <a:xfrm>
            <a:off x="7651892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Utenfor strategi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9B0BEC-612E-A6F4-4BE0-13FF76C388BF}"/>
              </a:ext>
            </a:extLst>
          </p:cNvPr>
          <p:cNvSpPr txBox="1">
            <a:spLocks/>
          </p:cNvSpPr>
          <p:nvPr/>
        </p:nvSpPr>
        <p:spPr>
          <a:xfrm>
            <a:off x="8799256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Utilstrekkelig ESG-fokus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113702-99EA-4A74-CE26-CA781887FAAC}"/>
              </a:ext>
            </a:extLst>
          </p:cNvPr>
          <p:cNvSpPr txBox="1">
            <a:spLocks/>
          </p:cNvSpPr>
          <p:nvPr/>
        </p:nvSpPr>
        <p:spPr>
          <a:xfrm>
            <a:off x="767706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For høy risiko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66EB7A-F611-CA42-D3FB-F22E6115B05F}"/>
              </a:ext>
            </a:extLst>
          </p:cNvPr>
          <p:cNvSpPr txBox="1">
            <a:spLocks/>
          </p:cNvSpPr>
          <p:nvPr/>
        </p:nvSpPr>
        <p:spPr>
          <a:xfrm>
            <a:off x="5357163" y="5630619"/>
            <a:ext cx="1339466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Manglende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track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record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7B2020-A0A8-B244-059F-B87C89003346}"/>
              </a:ext>
            </a:extLst>
          </p:cNvPr>
          <p:cNvCxnSpPr>
            <a:cxnSpLocks/>
          </p:cNvCxnSpPr>
          <p:nvPr/>
        </p:nvCxnSpPr>
        <p:spPr>
          <a:xfrm flipV="1">
            <a:off x="2697657" y="2296331"/>
            <a:ext cx="778518" cy="473226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2A4153C-54E8-900E-4364-99EF94ED179F}"/>
              </a:ext>
            </a:extLst>
          </p:cNvPr>
          <p:cNvSpPr/>
          <p:nvPr/>
        </p:nvSpPr>
        <p:spPr>
          <a:xfrm>
            <a:off x="3429251" y="1532951"/>
            <a:ext cx="1171231" cy="1169835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Viktigst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for de som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allokerer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lite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58EB46-E3DF-7D6E-57F5-2E3CA9F31C2C}"/>
              </a:ext>
            </a:extLst>
          </p:cNvPr>
          <p:cNvCxnSpPr>
            <a:cxnSpLocks/>
          </p:cNvCxnSpPr>
          <p:nvPr/>
        </p:nvCxnSpPr>
        <p:spPr>
          <a:xfrm flipV="1">
            <a:off x="5044611" y="2033481"/>
            <a:ext cx="1521120" cy="84387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BBE701FA-138A-F108-B8DA-4B22D2E21E80}"/>
              </a:ext>
            </a:extLst>
          </p:cNvPr>
          <p:cNvSpPr/>
          <p:nvPr/>
        </p:nvSpPr>
        <p:spPr>
          <a:xfrm>
            <a:off x="6574225" y="1350234"/>
            <a:ext cx="1171231" cy="1169835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Viktigst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for</a:t>
            </a: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 de som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allokerer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mye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EA9DB47-0013-1BF8-3AD8-D5287A7328E9}"/>
              </a:ext>
            </a:extLst>
          </p:cNvPr>
          <p:cNvSpPr txBox="1">
            <a:spLocks/>
          </p:cNvSpPr>
          <p:nvPr/>
        </p:nvSpPr>
        <p:spPr>
          <a:xfrm>
            <a:off x="9097750" y="3788541"/>
            <a:ext cx="2743201" cy="128395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>
            <a:defPPr>
              <a:defRPr lang="nb-NO"/>
            </a:defPPr>
            <a:lvl1pPr marR="0" indent="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Venture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: likviditet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Growth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: uklare exit-strategier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Buyout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</a:rPr>
              <a:t>: for høye kostnader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647F03-C28D-4474-10A4-999E580E4ED5}"/>
              </a:ext>
            </a:extLst>
          </p:cNvPr>
          <p:cNvSpPr/>
          <p:nvPr/>
        </p:nvSpPr>
        <p:spPr>
          <a:xfrm>
            <a:off x="5392875" y="4639508"/>
            <a:ext cx="1339466" cy="1504438"/>
          </a:xfrm>
          <a:prstGeom prst="ellipse">
            <a:avLst/>
          </a:prstGeom>
          <a:noFill/>
          <a:ln w="571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2F601E-7336-9225-940E-84BA9CF561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302" r="43542"/>
          <a:stretch/>
        </p:blipFill>
        <p:spPr>
          <a:xfrm>
            <a:off x="9031081" y="-178407"/>
            <a:ext cx="2026928" cy="27125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B9C6C4-A444-0D2F-565E-A2E5367326C2}"/>
              </a:ext>
            </a:extLst>
          </p:cNvPr>
          <p:cNvCxnSpPr>
            <a:cxnSpLocks/>
          </p:cNvCxnSpPr>
          <p:nvPr/>
        </p:nvCxnSpPr>
        <p:spPr>
          <a:xfrm flipV="1">
            <a:off x="6225043" y="2296331"/>
            <a:ext cx="2490784" cy="2343177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7202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32" grpId="0" animBg="1"/>
      <p:bldP spid="3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E4950-DAD0-58BE-7C18-2463B96B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15E09B-71B5-E0D1-216D-7AD4050E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9" y="2577452"/>
            <a:ext cx="4418521" cy="20520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7BAB7-7E77-7879-4577-8382877E6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F12CA6-A118-745D-9D8E-379D1E12EDC0}"/>
              </a:ext>
            </a:extLst>
          </p:cNvPr>
          <p:cNvSpPr/>
          <p:nvPr/>
        </p:nvSpPr>
        <p:spPr>
          <a:xfrm>
            <a:off x="5966959" y="1114405"/>
            <a:ext cx="5652495" cy="1003512"/>
          </a:xfrm>
          <a:prstGeom prst="roundRect">
            <a:avLst/>
          </a:prstGeom>
          <a:noFill/>
          <a:ln w="12700" cap="flat">
            <a:solidFill>
              <a:schemeClr val="accent3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Undersøkelsen spurte hva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LPene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ser som det største hinderet, uten å gå i dybden, og de kunne velge kun 1 svar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306FF5-4327-3D96-8943-0676B5936BA0}"/>
              </a:ext>
            </a:extLst>
          </p:cNvPr>
          <p:cNvSpPr/>
          <p:nvPr/>
        </p:nvSpPr>
        <p:spPr>
          <a:xfrm>
            <a:off x="5970106" y="2192239"/>
            <a:ext cx="5652495" cy="1791586"/>
          </a:xfrm>
          <a:prstGeom prst="roundRect">
            <a:avLst/>
          </a:prstGeom>
          <a:noFill/>
          <a:ln w="12700" cap="flat">
            <a:solidFill>
              <a:schemeClr val="accent3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LPene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som foreløpig allokerer liten andel av sin AUM (5-15%) til denne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aktivaklassen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ser mest på kostnadene, mens de som allerede allokerer mye (&gt;50%) er avhengig av likviditet for å allokere mer. Dette er mer spesifikt for denne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aktivaklassen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7E0880F-71D7-D25B-5AE9-2C9DBE21AF9D}"/>
              </a:ext>
            </a:extLst>
          </p:cNvPr>
          <p:cNvSpPr/>
          <p:nvPr/>
        </p:nvSpPr>
        <p:spPr>
          <a:xfrm>
            <a:off x="5970106" y="4058147"/>
            <a:ext cx="5652495" cy="1195729"/>
          </a:xfrm>
          <a:prstGeom prst="roundRect">
            <a:avLst/>
          </a:prstGeom>
          <a:noFill/>
          <a:ln w="12700" cap="flat">
            <a:solidFill>
              <a:schemeClr val="accent3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Track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record er sjeldent noe hinder – det kan virke som norske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LPer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synes norske fond som regel har ting på stell, eventuelt at andre elementer vektlegges mer som et hinder. </a:t>
            </a: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48DCCEC-EAB5-AE88-1632-B5BD2FE168DB}"/>
              </a:ext>
            </a:extLst>
          </p:cNvPr>
          <p:cNvSpPr/>
          <p:nvPr/>
        </p:nvSpPr>
        <p:spPr>
          <a:xfrm rot="5400000">
            <a:off x="4064802" y="3540788"/>
            <a:ext cx="2790727" cy="241092"/>
          </a:xfrm>
          <a:prstGeom prst="triangl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93B50-A42D-9E1D-8531-8E063627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" y="66890"/>
            <a:ext cx="5234400" cy="4635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13BD641-D4C2-AB24-B2A8-9C5260756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Hva er det største hinderet for å allokere </a:t>
            </a:r>
            <a:r>
              <a:rPr lang="nb-NO" b="1" dirty="0"/>
              <a:t>mer</a:t>
            </a:r>
            <a:r>
              <a:rPr lang="nb-NO" dirty="0"/>
              <a:t> til aktive eierfond?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4C478E-50AE-3BE2-676F-92A230EEA29F}"/>
              </a:ext>
            </a:extLst>
          </p:cNvPr>
          <p:cNvSpPr/>
          <p:nvPr/>
        </p:nvSpPr>
        <p:spPr>
          <a:xfrm>
            <a:off x="5970106" y="5328198"/>
            <a:ext cx="5652495" cy="844002"/>
          </a:xfrm>
          <a:prstGeom prst="roundRect">
            <a:avLst/>
          </a:prstGeom>
          <a:noFill/>
          <a:ln w="12700" cap="flat">
            <a:solidFill>
              <a:schemeClr val="accent3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GPene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kan trolig bli bedre på å kommunisere sine exit-strategier – 18% sier dette er et hinder.</a:t>
            </a:r>
          </a:p>
        </p:txBody>
      </p:sp>
    </p:spTree>
    <p:extLst>
      <p:ext uri="{BB962C8B-B14F-4D97-AF65-F5344CB8AC3E}">
        <p14:creationId xmlns:p14="http://schemas.microsoft.com/office/powerpoint/2010/main" val="2184093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C593D-D4A8-5D8C-6084-6B8633B68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95B1-728E-33AF-C9A9-E2506B54A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ESG og bærekraft: Et ‘</a:t>
            </a:r>
            <a:r>
              <a:rPr lang="nb-NO" dirty="0" err="1"/>
              <a:t>lisence</a:t>
            </a:r>
            <a:r>
              <a:rPr lang="nb-NO" dirty="0"/>
              <a:t> to </a:t>
            </a:r>
            <a:r>
              <a:rPr lang="nb-NO" dirty="0" err="1"/>
              <a:t>operate</a:t>
            </a:r>
            <a:r>
              <a:rPr lang="nb-NO" dirty="0"/>
              <a:t>’?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362D4-A7F7-9B79-CA6C-E459E8543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0B3B13-583D-E9A7-6E45-7ED79372314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289405"/>
            <a:ext cx="6214368" cy="213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750B1E-0CE4-DE4A-9F4E-E1953DF81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66" y="3539543"/>
            <a:ext cx="6578305" cy="259309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80C1A8-AB0A-8F32-913A-98C53A1CE2F6}"/>
              </a:ext>
            </a:extLst>
          </p:cNvPr>
          <p:cNvSpPr/>
          <p:nvPr/>
        </p:nvSpPr>
        <p:spPr>
          <a:xfrm>
            <a:off x="4024492" y="2847177"/>
            <a:ext cx="700644" cy="736205"/>
          </a:xfrm>
          <a:prstGeom prst="ellipse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B2D5EB-76FF-8643-279D-CD8BA4DF61E2}"/>
              </a:ext>
            </a:extLst>
          </p:cNvPr>
          <p:cNvSpPr/>
          <p:nvPr/>
        </p:nvSpPr>
        <p:spPr>
          <a:xfrm>
            <a:off x="5442856" y="5559156"/>
            <a:ext cx="700644" cy="736205"/>
          </a:xfrm>
          <a:prstGeom prst="ellipse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160EA-5ECA-865F-0A8A-7E5555C7A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0" y="63821"/>
            <a:ext cx="5234400" cy="4666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90FA8D-142F-87B9-752E-3281A28A3C23}"/>
              </a:ext>
            </a:extLst>
          </p:cNvPr>
          <p:cNvSpPr/>
          <p:nvPr/>
        </p:nvSpPr>
        <p:spPr>
          <a:xfrm>
            <a:off x="7111124" y="1114404"/>
            <a:ext cx="4508330" cy="1565001"/>
          </a:xfrm>
          <a:prstGeom prst="round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Funnene i om hvilke tema som vektlegges i investeringsbeslutning og hvilke hinder som eksisterer for å allokere mer viser at andre ting enn ESG er styrende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D6754F-9152-9238-2FCF-17B5041ADF2E}"/>
              </a:ext>
            </a:extLst>
          </p:cNvPr>
          <p:cNvSpPr/>
          <p:nvPr/>
        </p:nvSpPr>
        <p:spPr>
          <a:xfrm>
            <a:off x="7114271" y="2867344"/>
            <a:ext cx="4508330" cy="1725922"/>
          </a:xfrm>
          <a:prstGeom prst="round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Man kan spørre seg om det derfor er en forventning at dette er på plass hos norske aktive eierfond, - et ‘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lisence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to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operate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’, eventuelt som en del av andre tema – som blant annet investeringsstrategi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5D4071-DE9D-97AD-2318-AA27AD2DF154}"/>
              </a:ext>
            </a:extLst>
          </p:cNvPr>
          <p:cNvSpPr/>
          <p:nvPr/>
        </p:nvSpPr>
        <p:spPr>
          <a:xfrm>
            <a:off x="7114271" y="4781204"/>
            <a:ext cx="4508330" cy="1390996"/>
          </a:xfrm>
          <a:prstGeom prst="round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I spørsmål om risiko viser det seg at ESG kommer frem som et vektlagt element, og ESG blir viktig dersom det driver lønnsomhet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82825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4C90C-9977-3668-9BFB-42CB82D5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1C8CD-616E-2961-D204-EE76E66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ESG og bærekraft: Et ‘</a:t>
            </a:r>
            <a:r>
              <a:rPr lang="nb-NO" dirty="0" err="1"/>
              <a:t>lisence</a:t>
            </a:r>
            <a:r>
              <a:rPr lang="nb-NO" dirty="0"/>
              <a:t> to </a:t>
            </a:r>
            <a:r>
              <a:rPr lang="nb-NO" dirty="0" err="1"/>
              <a:t>operate</a:t>
            </a:r>
            <a:r>
              <a:rPr lang="nb-NO" dirty="0"/>
              <a:t>’?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18BAE-3DC1-6F42-BDFF-B8015562ED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47444D-607C-666C-4CFB-F1FBABAD55D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289405"/>
            <a:ext cx="6214368" cy="213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29918-1247-CF67-F016-37ABAFF30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966" y="3539543"/>
            <a:ext cx="6578305" cy="259309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544A242-4FDD-675C-C1B4-F74AB87A1176}"/>
              </a:ext>
            </a:extLst>
          </p:cNvPr>
          <p:cNvSpPr/>
          <p:nvPr/>
        </p:nvSpPr>
        <p:spPr>
          <a:xfrm>
            <a:off x="4024492" y="2847177"/>
            <a:ext cx="700644" cy="736205"/>
          </a:xfrm>
          <a:prstGeom prst="ellipse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639CF4-797E-5F08-F34C-0CB5743ACE11}"/>
              </a:ext>
            </a:extLst>
          </p:cNvPr>
          <p:cNvSpPr/>
          <p:nvPr/>
        </p:nvSpPr>
        <p:spPr>
          <a:xfrm>
            <a:off x="5442856" y="5559156"/>
            <a:ext cx="700644" cy="736205"/>
          </a:xfrm>
          <a:prstGeom prst="ellipse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64A2A3F-2414-923E-517E-9DCF9244F956}"/>
              </a:ext>
            </a:extLst>
          </p:cNvPr>
          <p:cNvGraphicFramePr/>
          <p:nvPr/>
        </p:nvGraphicFramePr>
        <p:xfrm>
          <a:off x="7364755" y="755171"/>
          <a:ext cx="4117709" cy="520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DF745BC-A28E-89B6-7DCF-18E46D883277}"/>
              </a:ext>
            </a:extLst>
          </p:cNvPr>
          <p:cNvSpPr txBox="1">
            <a:spLocks/>
          </p:cNvSpPr>
          <p:nvPr/>
        </p:nvSpPr>
        <p:spPr>
          <a:xfrm>
            <a:off x="7637024" y="930497"/>
            <a:ext cx="3483923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Hvordan vurderes risiko knyttet til bærekraft?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3363ECC-11A0-2457-DC67-E36AD19D4572}"/>
              </a:ext>
            </a:extLst>
          </p:cNvPr>
          <p:cNvSpPr/>
          <p:nvPr/>
        </p:nvSpPr>
        <p:spPr>
          <a:xfrm rot="19294679">
            <a:off x="10638655" y="1424988"/>
            <a:ext cx="381218" cy="1334360"/>
          </a:xfrm>
          <a:prstGeom prst="rightBrac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Inter Bold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009885-8676-8913-72C3-E6861A0C2C83}"/>
              </a:ext>
            </a:extLst>
          </p:cNvPr>
          <p:cNvSpPr txBox="1">
            <a:spLocks/>
          </p:cNvSpPr>
          <p:nvPr/>
        </p:nvSpPr>
        <p:spPr>
          <a:xfrm>
            <a:off x="10671816" y="1555412"/>
            <a:ext cx="1086277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40%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955FEB1-6C11-4A74-2093-166F0A5A77DF}"/>
              </a:ext>
            </a:extLst>
          </p:cNvPr>
          <p:cNvSpPr/>
          <p:nvPr/>
        </p:nvSpPr>
        <p:spPr>
          <a:xfrm rot="8656828">
            <a:off x="7627026" y="3691137"/>
            <a:ext cx="381218" cy="1334360"/>
          </a:xfrm>
          <a:prstGeom prst="rightBrac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Inter Bold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75AF16-3FDE-70E9-3325-ACF93CCC23B7}"/>
              </a:ext>
            </a:extLst>
          </p:cNvPr>
          <p:cNvSpPr txBox="1">
            <a:spLocks/>
          </p:cNvSpPr>
          <p:nvPr/>
        </p:nvSpPr>
        <p:spPr>
          <a:xfrm>
            <a:off x="6821615" y="4328025"/>
            <a:ext cx="1086277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40%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7EFD1EB4-2268-68F4-4DAE-B9D79530DB5C}"/>
              </a:ext>
            </a:extLst>
          </p:cNvPr>
          <p:cNvSpPr/>
          <p:nvPr/>
        </p:nvSpPr>
        <p:spPr>
          <a:xfrm rot="13479672">
            <a:off x="7778691" y="1398652"/>
            <a:ext cx="381218" cy="1334360"/>
          </a:xfrm>
          <a:prstGeom prst="rightBrac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Inter Bold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A4261DD-F997-40A1-1F23-E48BD0AB20B8}"/>
              </a:ext>
            </a:extLst>
          </p:cNvPr>
          <p:cNvSpPr txBox="1">
            <a:spLocks/>
          </p:cNvSpPr>
          <p:nvPr/>
        </p:nvSpPr>
        <p:spPr>
          <a:xfrm>
            <a:off x="6935921" y="1437300"/>
            <a:ext cx="1086277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20%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76C89-1E66-D4EE-7ABD-D13040FF8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0" y="63821"/>
            <a:ext cx="5234400" cy="466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83B112-59F4-23FE-CAEC-A8A977A5B065}"/>
              </a:ext>
            </a:extLst>
          </p:cNvPr>
          <p:cNvSpPr/>
          <p:nvPr/>
        </p:nvSpPr>
        <p:spPr>
          <a:xfrm>
            <a:off x="7693158" y="5311616"/>
            <a:ext cx="258084" cy="2410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 Regular"/>
              <a:sym typeface="Inter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538959-BB72-6527-F44A-A5D7266BA1E5}"/>
              </a:ext>
            </a:extLst>
          </p:cNvPr>
          <p:cNvSpPr txBox="1">
            <a:spLocks/>
          </p:cNvSpPr>
          <p:nvPr/>
        </p:nvSpPr>
        <p:spPr>
          <a:xfrm>
            <a:off x="7965427" y="5234055"/>
            <a:ext cx="1807013" cy="4153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1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Kritisk - prioriterer sterk </a:t>
            </a:r>
            <a:r>
              <a:rPr kumimoji="0" lang="nb-NO" sz="11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bærekraftsprofil</a:t>
            </a:r>
            <a:r>
              <a:rPr kumimoji="0" lang="nb-NO" sz="11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	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D2B67B-EFF7-EB2B-DF2D-F674E1C42D32}"/>
              </a:ext>
            </a:extLst>
          </p:cNvPr>
          <p:cNvSpPr/>
          <p:nvPr/>
        </p:nvSpPr>
        <p:spPr>
          <a:xfrm>
            <a:off x="7693158" y="5794054"/>
            <a:ext cx="258084" cy="241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 Regular"/>
              <a:sym typeface="Inter Regular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6C8B398-2868-029C-F499-55700D7AACEA}"/>
              </a:ext>
            </a:extLst>
          </p:cNvPr>
          <p:cNvSpPr txBox="1">
            <a:spLocks/>
          </p:cNvSpPr>
          <p:nvPr/>
        </p:nvSpPr>
        <p:spPr>
          <a:xfrm>
            <a:off x="7965427" y="5716493"/>
            <a:ext cx="1576167" cy="4153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1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Viktig - vurderes som en av fler faktorer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3AB596-5F77-FFF3-CE23-21E7F4A40936}"/>
              </a:ext>
            </a:extLst>
          </p:cNvPr>
          <p:cNvSpPr/>
          <p:nvPr/>
        </p:nvSpPr>
        <p:spPr>
          <a:xfrm>
            <a:off x="9585835" y="5317524"/>
            <a:ext cx="258084" cy="241092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 Regular"/>
              <a:sym typeface="Inter Regular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C6B9A32-385F-0BD3-6657-D05E66BC9352}"/>
              </a:ext>
            </a:extLst>
          </p:cNvPr>
          <p:cNvSpPr txBox="1">
            <a:spLocks/>
          </p:cNvSpPr>
          <p:nvPr/>
        </p:nvSpPr>
        <p:spPr>
          <a:xfrm>
            <a:off x="9858104" y="5239963"/>
            <a:ext cx="1858971" cy="4153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1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Moderat - påvirker dersom det gir økonomisk verdi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AE8CD3-22BF-ADF8-BD16-1051208FC2AF}"/>
              </a:ext>
            </a:extLst>
          </p:cNvPr>
          <p:cNvSpPr/>
          <p:nvPr/>
        </p:nvSpPr>
        <p:spPr>
          <a:xfrm>
            <a:off x="9585835" y="5794841"/>
            <a:ext cx="258084" cy="24109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 Regular"/>
              <a:sym typeface="Inter Regular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1BECC7B-CBD2-E358-3CFC-95BC160D4A02}"/>
              </a:ext>
            </a:extLst>
          </p:cNvPr>
          <p:cNvSpPr txBox="1">
            <a:spLocks/>
          </p:cNvSpPr>
          <p:nvPr/>
        </p:nvSpPr>
        <p:spPr>
          <a:xfrm>
            <a:off x="9858104" y="5717280"/>
            <a:ext cx="2131237" cy="4153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000" tIns="72000" rIns="72000" bIns="72000" anchor="ctr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1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Inter Bold"/>
              </a:rPr>
              <a:t>Lite viktig</a:t>
            </a:r>
          </a:p>
        </p:txBody>
      </p:sp>
    </p:spTree>
    <p:extLst>
      <p:ext uri="{BB962C8B-B14F-4D97-AF65-F5344CB8AC3E}">
        <p14:creationId xmlns:p14="http://schemas.microsoft.com/office/powerpoint/2010/main" val="4159021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4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5F681FFB-B6F0-B7EE-E59F-FC4CED8AD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66959" y="6295362"/>
            <a:ext cx="258084" cy="241092"/>
          </a:xfrm>
        </p:spPr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3AB23EA-E33F-E05A-1D60-31C12F5D92FA}"/>
              </a:ext>
            </a:extLst>
          </p:cNvPr>
          <p:cNvGrpSpPr/>
          <p:nvPr/>
        </p:nvGrpSpPr>
        <p:grpSpPr>
          <a:xfrm>
            <a:off x="4192492" y="5181628"/>
            <a:ext cx="4296183" cy="898581"/>
            <a:chOff x="4407497" y="5396781"/>
            <a:chExt cx="4296183" cy="89858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D62A3B-DC2C-AADC-B9CD-1D2D8519A991}"/>
                </a:ext>
              </a:extLst>
            </p:cNvPr>
            <p:cNvSpPr/>
            <p:nvPr/>
          </p:nvSpPr>
          <p:spPr>
            <a:xfrm>
              <a:off x="4407497" y="5474342"/>
              <a:ext cx="258084" cy="2410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endParaRPr>
            </a:p>
          </p:txBody>
        </p: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FCF29215-5E2F-0C6D-096C-BD5BF45E64AE}"/>
                </a:ext>
              </a:extLst>
            </p:cNvPr>
            <p:cNvSpPr txBox="1">
              <a:spLocks/>
            </p:cNvSpPr>
            <p:nvPr/>
          </p:nvSpPr>
          <p:spPr>
            <a:xfrm>
              <a:off x="4679766" y="5396781"/>
              <a:ext cx="1807013" cy="41535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2000" tIns="72000" rIns="72000" bIns="72000" anchor="t">
              <a:noAutofit/>
            </a:bodyPr>
            <a:lstStyle>
              <a:lvl1pPr marL="0" marR="0" indent="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 sz="1800" b="0" i="0" u="none" strike="noStrike" cap="none" spc="-85" baseline="0">
                  <a:solidFill>
                    <a:schemeClr val="accent2"/>
                  </a:solidFill>
                  <a:uFillTx/>
                  <a:latin typeface="Inter Medium" panose="02000503000000020004" pitchFamily="2" charset="0"/>
                  <a:ea typeface="Inter Medium" panose="02000503000000020004" pitchFamily="2" charset="0"/>
                  <a:cs typeface="+mn-cs"/>
                  <a:sym typeface="Inter Bold"/>
                </a:defRPr>
              </a:lvl1pPr>
              <a:lvl2pPr marL="0" marR="0" indent="228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2pPr>
              <a:lvl3pPr marL="0" marR="0" indent="457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3pPr>
              <a:lvl4pPr marL="0" marR="0" indent="685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4pPr>
              <a:lvl5pPr marL="0" marR="0" indent="9144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5pPr>
              <a:lvl6pPr marL="0" marR="0" indent="11430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6pPr>
              <a:lvl7pPr marL="0" marR="0" indent="1371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7pPr>
              <a:lvl8pPr marL="0" marR="0" indent="1600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8pPr>
              <a:lvl9pPr marL="0" marR="0" indent="1828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/>
              </a:pPr>
              <a:r>
                <a:rPr kumimoji="0" lang="nb-NO" sz="1100" b="0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Kritisk - prioriterer sterk </a:t>
              </a:r>
              <a:r>
                <a:rPr kumimoji="0" lang="nb-NO" sz="1100" b="0" i="0" u="none" strike="noStrike" kern="0" cap="none" spc="-85" normalizeH="0" baseline="0" noProof="0" err="1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bærekraftsprofil</a:t>
              </a:r>
              <a:r>
                <a:rPr kumimoji="0" lang="nb-NO" sz="1100" b="0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	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72CA5E-8798-F388-11C4-CB387AC8250F}"/>
                </a:ext>
              </a:extLst>
            </p:cNvPr>
            <p:cNvSpPr/>
            <p:nvPr/>
          </p:nvSpPr>
          <p:spPr>
            <a:xfrm>
              <a:off x="4407497" y="5956780"/>
              <a:ext cx="258084" cy="24109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F4D0E0DA-CD7D-C5D9-819E-B7538D7F4FAC}"/>
                </a:ext>
              </a:extLst>
            </p:cNvPr>
            <p:cNvSpPr txBox="1">
              <a:spLocks/>
            </p:cNvSpPr>
            <p:nvPr/>
          </p:nvSpPr>
          <p:spPr>
            <a:xfrm>
              <a:off x="4679766" y="5879219"/>
              <a:ext cx="1576167" cy="41535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2000" tIns="72000" rIns="72000" bIns="72000" anchor="t">
              <a:noAutofit/>
            </a:bodyPr>
            <a:lstStyle>
              <a:lvl1pPr marL="0" marR="0" indent="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 sz="1800" b="0" i="0" u="none" strike="noStrike" cap="none" spc="-85" baseline="0">
                  <a:solidFill>
                    <a:schemeClr val="accent2"/>
                  </a:solidFill>
                  <a:uFillTx/>
                  <a:latin typeface="Inter Medium" panose="02000503000000020004" pitchFamily="2" charset="0"/>
                  <a:ea typeface="Inter Medium" panose="02000503000000020004" pitchFamily="2" charset="0"/>
                  <a:cs typeface="+mn-cs"/>
                  <a:sym typeface="Inter Bold"/>
                </a:defRPr>
              </a:lvl1pPr>
              <a:lvl2pPr marL="0" marR="0" indent="228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2pPr>
              <a:lvl3pPr marL="0" marR="0" indent="457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3pPr>
              <a:lvl4pPr marL="0" marR="0" indent="685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4pPr>
              <a:lvl5pPr marL="0" marR="0" indent="9144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5pPr>
              <a:lvl6pPr marL="0" marR="0" indent="11430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6pPr>
              <a:lvl7pPr marL="0" marR="0" indent="1371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7pPr>
              <a:lvl8pPr marL="0" marR="0" indent="1600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8pPr>
              <a:lvl9pPr marL="0" marR="0" indent="1828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/>
              </a:pPr>
              <a:r>
                <a:rPr kumimoji="0" lang="nb-NO" sz="1100" b="0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Viktig - vurderes som en av fler faktorer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375A3C6-EAD9-BC0C-59BD-65EDAFE5DB9C}"/>
                </a:ext>
              </a:extLst>
            </p:cNvPr>
            <p:cNvSpPr/>
            <p:nvPr/>
          </p:nvSpPr>
          <p:spPr>
            <a:xfrm>
              <a:off x="6300174" y="5480250"/>
              <a:ext cx="258084" cy="241092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82C8147D-CF14-42B4-63F1-788D4F47CE5C}"/>
                </a:ext>
              </a:extLst>
            </p:cNvPr>
            <p:cNvSpPr txBox="1">
              <a:spLocks/>
            </p:cNvSpPr>
            <p:nvPr/>
          </p:nvSpPr>
          <p:spPr>
            <a:xfrm>
              <a:off x="6572443" y="5402689"/>
              <a:ext cx="1858971" cy="41535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2000" tIns="72000" rIns="72000" bIns="72000" anchor="t">
              <a:noAutofit/>
            </a:bodyPr>
            <a:lstStyle>
              <a:lvl1pPr marL="0" marR="0" indent="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 sz="1800" b="0" i="0" u="none" strike="noStrike" cap="none" spc="-85" baseline="0">
                  <a:solidFill>
                    <a:schemeClr val="accent2"/>
                  </a:solidFill>
                  <a:uFillTx/>
                  <a:latin typeface="Inter Medium" panose="02000503000000020004" pitchFamily="2" charset="0"/>
                  <a:ea typeface="Inter Medium" panose="02000503000000020004" pitchFamily="2" charset="0"/>
                  <a:cs typeface="+mn-cs"/>
                  <a:sym typeface="Inter Bold"/>
                </a:defRPr>
              </a:lvl1pPr>
              <a:lvl2pPr marL="0" marR="0" indent="228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2pPr>
              <a:lvl3pPr marL="0" marR="0" indent="457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3pPr>
              <a:lvl4pPr marL="0" marR="0" indent="685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4pPr>
              <a:lvl5pPr marL="0" marR="0" indent="9144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5pPr>
              <a:lvl6pPr marL="0" marR="0" indent="11430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6pPr>
              <a:lvl7pPr marL="0" marR="0" indent="1371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7pPr>
              <a:lvl8pPr marL="0" marR="0" indent="1600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8pPr>
              <a:lvl9pPr marL="0" marR="0" indent="1828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/>
              </a:pPr>
              <a:r>
                <a:rPr kumimoji="0" lang="nb-NO" sz="1100" b="0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Moderat - påvirker dersom det gir økonomisk verdi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CDAFF2-2414-B156-E946-D8D95E957644}"/>
                </a:ext>
              </a:extLst>
            </p:cNvPr>
            <p:cNvSpPr/>
            <p:nvPr/>
          </p:nvSpPr>
          <p:spPr>
            <a:xfrm>
              <a:off x="6300174" y="5957567"/>
              <a:ext cx="258084" cy="24109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endParaRP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B3D81F92-A952-00A5-28BA-FABFFCD23C7B}"/>
                </a:ext>
              </a:extLst>
            </p:cNvPr>
            <p:cNvSpPr txBox="1">
              <a:spLocks/>
            </p:cNvSpPr>
            <p:nvPr/>
          </p:nvSpPr>
          <p:spPr>
            <a:xfrm>
              <a:off x="6572443" y="5880006"/>
              <a:ext cx="2131237" cy="41535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2000" tIns="72000" rIns="72000" bIns="72000" anchor="ctr">
              <a:noAutofit/>
            </a:bodyPr>
            <a:lstStyle>
              <a:lvl1pPr marL="0" marR="0" indent="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 sz="1800" b="0" i="0" u="none" strike="noStrike" cap="none" spc="-85" baseline="0">
                  <a:solidFill>
                    <a:schemeClr val="accent2"/>
                  </a:solidFill>
                  <a:uFillTx/>
                  <a:latin typeface="Inter Medium" panose="02000503000000020004" pitchFamily="2" charset="0"/>
                  <a:ea typeface="Inter Medium" panose="02000503000000020004" pitchFamily="2" charset="0"/>
                  <a:cs typeface="+mn-cs"/>
                  <a:sym typeface="Inter Bold"/>
                </a:defRPr>
              </a:lvl1pPr>
              <a:lvl2pPr marL="0" marR="0" indent="228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2pPr>
              <a:lvl3pPr marL="0" marR="0" indent="457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3pPr>
              <a:lvl4pPr marL="0" marR="0" indent="685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4pPr>
              <a:lvl5pPr marL="0" marR="0" indent="9144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5pPr>
              <a:lvl6pPr marL="0" marR="0" indent="11430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6pPr>
              <a:lvl7pPr marL="0" marR="0" indent="13716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7pPr>
              <a:lvl8pPr marL="0" marR="0" indent="16002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8pPr>
              <a:lvl9pPr marL="0" marR="0" indent="1828800" algn="l" defTabSz="1219169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250" b="0" i="0" u="none" strike="noStrike" cap="none" spc="-8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Inter Bold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485188" algn="l"/>
                </a:tabLst>
                <a:defRPr/>
              </a:pPr>
              <a:r>
                <a:rPr kumimoji="0" lang="nb-NO" sz="1100" b="0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sym typeface="Inter Bold"/>
                </a:rPr>
                <a:t>Lite viktig</a:t>
              </a: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0AA8007D-4C8F-6744-97C9-F686CEA1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ESG og bærekraft: Et ‘</a:t>
            </a:r>
            <a:r>
              <a:rPr lang="nb-NO" dirty="0" err="1"/>
              <a:t>lisence</a:t>
            </a:r>
            <a:r>
              <a:rPr lang="nb-NO" dirty="0"/>
              <a:t> to </a:t>
            </a:r>
            <a:r>
              <a:rPr lang="nb-NO" dirty="0" err="1"/>
              <a:t>operate</a:t>
            </a:r>
            <a:r>
              <a:rPr lang="nb-NO" dirty="0"/>
              <a:t>’?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EBB9A4C5-33CD-B1AA-3D0D-8421D707E62A}"/>
              </a:ext>
            </a:extLst>
          </p:cNvPr>
          <p:cNvSpPr txBox="1">
            <a:spLocks/>
          </p:cNvSpPr>
          <p:nvPr/>
        </p:nvSpPr>
        <p:spPr>
          <a:xfrm>
            <a:off x="3703325" y="1193337"/>
            <a:ext cx="4785350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6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Hvordan vurderes risiko knyttet til bærekraft?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137E314-E2B8-9FD5-1B42-2A62B1C5ABA0}"/>
              </a:ext>
            </a:extLst>
          </p:cNvPr>
          <p:cNvGrpSpPr/>
          <p:nvPr/>
        </p:nvGrpSpPr>
        <p:grpSpPr>
          <a:xfrm>
            <a:off x="908736" y="1919044"/>
            <a:ext cx="10374529" cy="2534872"/>
            <a:chOff x="966072" y="2181666"/>
            <a:chExt cx="10374529" cy="253487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C363B8-F89E-E69C-C183-CDBBDEE8CBA2}"/>
                </a:ext>
              </a:extLst>
            </p:cNvPr>
            <p:cNvGrpSpPr/>
            <p:nvPr/>
          </p:nvGrpSpPr>
          <p:grpSpPr>
            <a:xfrm>
              <a:off x="4815574" y="2181666"/>
              <a:ext cx="2675526" cy="2534872"/>
              <a:chOff x="4755994" y="2181666"/>
              <a:chExt cx="2675526" cy="2534872"/>
            </a:xfrm>
          </p:grpSpPr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E6A511B9-C3BF-486C-0862-3E9B1E59CC59}"/>
                  </a:ext>
                </a:extLst>
              </p:cNvPr>
              <p:cNvGraphicFramePr/>
              <p:nvPr/>
            </p:nvGraphicFramePr>
            <p:xfrm>
              <a:off x="4755994" y="2796314"/>
              <a:ext cx="2675526" cy="19202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36B1AAB8-C2B7-3284-EFA1-45B342B32C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2842" y="2181666"/>
                <a:ext cx="1801830" cy="6832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2000" tIns="72000" rIns="72000" bIns="72000" anchor="ctr">
                <a:normAutofit/>
              </a:bodyPr>
              <a:lstStyle>
                <a:lvl1pPr marL="0" marR="0" indent="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 sz="1800" b="0" i="0" u="none" strike="noStrike" cap="none" spc="-85" baseline="0">
                    <a:solidFill>
                      <a:schemeClr val="accent2"/>
                    </a:solidFill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cs typeface="+mn-cs"/>
                    <a:sym typeface="Inter Bold"/>
                  </a:defRPr>
                </a:lvl1pPr>
                <a:lvl2pPr marL="0" marR="0" indent="228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2pPr>
                <a:lvl3pPr marL="0" marR="0" indent="457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3pPr>
                <a:lvl4pPr marL="0" marR="0" indent="685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4pPr>
                <a:lvl5pPr marL="0" marR="0" indent="9144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5pPr>
                <a:lvl6pPr marL="0" marR="0" indent="11430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6pPr>
                <a:lvl7pPr marL="0" marR="0" indent="1371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7pPr>
                <a:lvl8pPr marL="0" marR="0" indent="1600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8pPr>
                <a:lvl9pPr marL="0" marR="0" indent="1828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9pPr>
              </a:lstStyle>
              <a:p>
                <a:pPr marL="0" marR="0" lvl="0" indent="0" algn="ctr" defTabSz="1219169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/>
                </a:pPr>
                <a:r>
                  <a:rPr kumimoji="0" lang="nb-NO" sz="1400" b="1" i="0" u="none" strike="noStrike" kern="0" cap="none" spc="-85" normalizeH="0" baseline="0" noProof="0">
                    <a:ln>
                      <a:noFill/>
                    </a:ln>
                    <a:solidFill>
                      <a:srgbClr val="192C2B"/>
                    </a:solidFill>
                    <a:effectLst/>
                    <a:uLnTx/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sym typeface="Inter Bold"/>
                  </a:rPr>
                  <a:t>Growth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128429D-BA91-71F5-BABF-B789010DCB87}"/>
                </a:ext>
              </a:extLst>
            </p:cNvPr>
            <p:cNvGrpSpPr/>
            <p:nvPr/>
          </p:nvGrpSpPr>
          <p:grpSpPr>
            <a:xfrm>
              <a:off x="966072" y="2181666"/>
              <a:ext cx="2675526" cy="2534872"/>
              <a:chOff x="966072" y="2181666"/>
              <a:chExt cx="2675526" cy="2534872"/>
            </a:xfrm>
          </p:grpSpPr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BDF71713-83E6-D08B-FF81-5167F9C98A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2920" y="2181666"/>
                <a:ext cx="1801830" cy="6832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2000" tIns="72000" rIns="72000" bIns="72000" anchor="ctr">
                <a:normAutofit/>
              </a:bodyPr>
              <a:lstStyle>
                <a:lvl1pPr marL="0" marR="0" indent="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 sz="1800" b="0" i="0" u="none" strike="noStrike" cap="none" spc="-85" baseline="0">
                    <a:solidFill>
                      <a:schemeClr val="accent2"/>
                    </a:solidFill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cs typeface="+mn-cs"/>
                    <a:sym typeface="Inter Bold"/>
                  </a:defRPr>
                </a:lvl1pPr>
                <a:lvl2pPr marL="0" marR="0" indent="228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2pPr>
                <a:lvl3pPr marL="0" marR="0" indent="457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3pPr>
                <a:lvl4pPr marL="0" marR="0" indent="685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4pPr>
                <a:lvl5pPr marL="0" marR="0" indent="9144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5pPr>
                <a:lvl6pPr marL="0" marR="0" indent="11430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6pPr>
                <a:lvl7pPr marL="0" marR="0" indent="1371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7pPr>
                <a:lvl8pPr marL="0" marR="0" indent="1600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8pPr>
                <a:lvl9pPr marL="0" marR="0" indent="1828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9pPr>
              </a:lstStyle>
              <a:p>
                <a:pPr marL="0" marR="0" lvl="0" indent="0" algn="ctr" defTabSz="1219169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/>
                </a:pPr>
                <a:r>
                  <a:rPr kumimoji="0" lang="nb-NO" sz="1400" b="1" i="0" u="none" strike="noStrike" kern="0" cap="none" spc="-85" normalizeH="0" baseline="0" noProof="0">
                    <a:ln>
                      <a:noFill/>
                    </a:ln>
                    <a:solidFill>
                      <a:srgbClr val="192C2B"/>
                    </a:solidFill>
                    <a:effectLst/>
                    <a:uLnTx/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sym typeface="Inter Bold"/>
                  </a:rPr>
                  <a:t>Venture</a:t>
                </a:r>
              </a:p>
            </p:txBody>
          </p:sp>
          <p:graphicFrame>
            <p:nvGraphicFramePr>
              <p:cNvPr id="55" name="Chart 54">
                <a:extLst>
                  <a:ext uri="{FF2B5EF4-FFF2-40B4-BE49-F238E27FC236}">
                    <a16:creationId xmlns:a16="http://schemas.microsoft.com/office/drawing/2014/main" id="{C96050B2-0195-9C5C-2306-3D9E1287718A}"/>
                  </a:ext>
                </a:extLst>
              </p:cNvPr>
              <p:cNvGraphicFramePr/>
              <p:nvPr/>
            </p:nvGraphicFramePr>
            <p:xfrm>
              <a:off x="966072" y="2796314"/>
              <a:ext cx="2675526" cy="19202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5C2DD8-DBC7-6C3E-F5D6-B916AE0BCF33}"/>
                </a:ext>
              </a:extLst>
            </p:cNvPr>
            <p:cNvGrpSpPr/>
            <p:nvPr/>
          </p:nvGrpSpPr>
          <p:grpSpPr>
            <a:xfrm>
              <a:off x="8665075" y="2181666"/>
              <a:ext cx="2675526" cy="2534872"/>
              <a:chOff x="8665075" y="2181666"/>
              <a:chExt cx="2675526" cy="2534872"/>
            </a:xfrm>
          </p:grpSpPr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1AFB5720-9EBE-4933-4D1C-49BBBA6B20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01923" y="2181666"/>
                <a:ext cx="1801830" cy="6832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2000" tIns="72000" rIns="72000" bIns="72000" anchor="ctr">
                <a:normAutofit/>
              </a:bodyPr>
              <a:lstStyle>
                <a:lvl1pPr marL="0" marR="0" indent="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 sz="1800" b="0" i="0" u="none" strike="noStrike" cap="none" spc="-85" baseline="0">
                    <a:solidFill>
                      <a:schemeClr val="accent2"/>
                    </a:solidFill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cs typeface="+mn-cs"/>
                    <a:sym typeface="Inter Bold"/>
                  </a:defRPr>
                </a:lvl1pPr>
                <a:lvl2pPr marL="0" marR="0" indent="228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2pPr>
                <a:lvl3pPr marL="0" marR="0" indent="457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3pPr>
                <a:lvl4pPr marL="0" marR="0" indent="685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4pPr>
                <a:lvl5pPr marL="0" marR="0" indent="9144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5pPr>
                <a:lvl6pPr marL="0" marR="0" indent="11430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6pPr>
                <a:lvl7pPr marL="0" marR="0" indent="13716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7pPr>
                <a:lvl8pPr marL="0" marR="0" indent="16002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8pPr>
                <a:lvl9pPr marL="0" marR="0" indent="1828800" algn="l" defTabSz="1219169" rtl="0" eaLnBrk="1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250" b="0" i="0" u="none" strike="noStrike" cap="none" spc="-85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Inter Bold"/>
                  </a:defRPr>
                </a:lvl9pPr>
              </a:lstStyle>
              <a:p>
                <a:pPr marL="0" marR="0" lvl="0" indent="0" algn="ctr" defTabSz="1219169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485188" algn="l"/>
                  </a:tabLst>
                  <a:defRPr/>
                </a:pPr>
                <a:r>
                  <a:rPr kumimoji="0" lang="nb-NO" sz="1400" b="1" i="0" u="none" strike="noStrike" kern="0" cap="none" spc="-85" normalizeH="0" baseline="0" noProof="0" err="1">
                    <a:ln>
                      <a:noFill/>
                    </a:ln>
                    <a:solidFill>
                      <a:srgbClr val="192C2B"/>
                    </a:solidFill>
                    <a:effectLst/>
                    <a:uLnTx/>
                    <a:uFillTx/>
                    <a:latin typeface="Inter Medium" panose="02000503000000020004" pitchFamily="2" charset="0"/>
                    <a:ea typeface="Inter Medium" panose="02000503000000020004" pitchFamily="2" charset="0"/>
                    <a:sym typeface="Inter Bold"/>
                  </a:rPr>
                  <a:t>Buyout</a:t>
                </a:r>
                <a:endParaRPr kumimoji="0" lang="nb-NO" sz="1400" b="1" i="0" u="none" strike="noStrike" kern="0" cap="none" spc="-85" normalizeH="0" baseline="0" noProof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Inter Bold"/>
                </a:endParaRPr>
              </a:p>
            </p:txBody>
          </p:sp>
          <p:graphicFrame>
            <p:nvGraphicFramePr>
              <p:cNvPr id="56" name="Chart 55">
                <a:extLst>
                  <a:ext uri="{FF2B5EF4-FFF2-40B4-BE49-F238E27FC236}">
                    <a16:creationId xmlns:a16="http://schemas.microsoft.com/office/drawing/2014/main" id="{3994B6DA-CFF5-7AD1-127D-3F41277692FE}"/>
                  </a:ext>
                </a:extLst>
              </p:cNvPr>
              <p:cNvGraphicFramePr/>
              <p:nvPr/>
            </p:nvGraphicFramePr>
            <p:xfrm>
              <a:off x="8665075" y="2796314"/>
              <a:ext cx="2675526" cy="19202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770625-AA97-77A7-5B69-22829C565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0" y="63821"/>
            <a:ext cx="5234400" cy="4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80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BAACA-FF94-0C5E-335A-6E74DC3F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14084-6F92-F9A0-AEC4-DEF53F94C7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2BBDC4-A132-117B-5A20-CADF973DF741}"/>
              </a:ext>
            </a:extLst>
          </p:cNvPr>
          <p:cNvSpPr txBox="1">
            <a:spLocks/>
          </p:cNvSpPr>
          <p:nvPr/>
        </p:nvSpPr>
        <p:spPr>
          <a:xfrm>
            <a:off x="6096000" y="1095965"/>
            <a:ext cx="5361272" cy="544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rmAutofit/>
          </a:bodyPr>
          <a:lstStyle>
            <a:lvl1pPr marL="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 sz="700" b="0" i="0" u="none" strike="noStrike" cap="none" spc="0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342107" marR="0" indent="-138907" algn="l" defTabSz="1219169" rtl="0" eaLnBrk="1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>
                <a:tab pos="198438" algn="l"/>
                <a:tab pos="262732" algn="l"/>
              </a:tabLst>
              <a:defRPr sz="600" b="0" i="0" u="none" strike="noStrike" cap="none" spc="0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60960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91440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900" b="0" i="0" u="none" strike="noStrike" cap="none" spc="0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15240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800" b="0" i="0" u="none" strike="noStrike" cap="none" spc="0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Det kommer frem et ønske om at bærekraft er en integrert del av verdiskapningen</a:t>
            </a:r>
            <a:r>
              <a:rPr lang="nb-NO" sz="1400" b="1" kern="0" dirty="0">
                <a:solidFill>
                  <a:srgbClr val="242424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;</a:t>
            </a:r>
            <a:r>
              <a:rPr kumimoji="0" lang="nb-NO" sz="14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 lønnsomhet er viktigst: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Lønnsomhet er viktigste driver for økt fokus på bærekraft, noe vi også fant i GP-undersøkelsen om ESG-tema –</a:t>
            </a:r>
            <a:r>
              <a:rPr kumimoji="0" lang="nb-NO" sz="1400" b="0" i="0" u="none" strike="noStrike" kern="0" cap="none" spc="0" normalizeH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selv om press fra </a:t>
            </a:r>
            <a:r>
              <a:rPr kumimoji="0" lang="nb-NO" sz="1400" b="0" i="0" u="none" strike="noStrike" kern="0" cap="none" spc="0" normalizeH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LPer</a:t>
            </a:r>
            <a:r>
              <a:rPr kumimoji="0" lang="nb-NO" sz="1400" b="0" i="0" u="none" strike="noStrike" kern="0" cap="none" spc="0" normalizeH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også kom frem som en driver da (‘21, ‘23)</a:t>
            </a:r>
            <a:endParaRPr lang="nb-NO" sz="1400" kern="0" dirty="0">
              <a:solidFill>
                <a:srgbClr val="242424"/>
              </a:solidFill>
            </a:endParaRP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75% mener at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bærekraftskompetansen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bør være integrert del av team eller direkte mot porteføljeselskapene og ikke hos en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dediktert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ressurs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61% mener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bærekraftsvurderingene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er viktigst underveis i eierskapsperioden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~70% følger ikke opp bærekraft i det hele tatt, eksempelvis gjennom rapportering – regulatoriske krav ble trukket frem av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GPene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i ‘23 som viktig, men </a:t>
            </a:r>
            <a:r>
              <a:rPr kumimoji="0" lang="nb-NO" sz="1400" b="0" i="0" u="none" strike="noStrike" kern="0" cap="none" spc="0" normalizeH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kan antas å ha endret seg</a:t>
            </a: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Investorer med større AUM, som pensjons- og statlige fond, har mer systematisk tilnærming til bærekraft i form av risikovurdering og i krav til ESG-rapportering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3000"/>
              <a:buFont typeface="Arial" panose="020B0604020202020204" pitchFamily="34" charset="0"/>
              <a:buChar char="•"/>
              <a:tabLst>
                <a:tab pos="173038" algn="l"/>
              </a:tabLst>
              <a:defRPr/>
            </a:pPr>
            <a:r>
              <a:rPr lang="nb-NO" sz="1400" dirty="0">
                <a:solidFill>
                  <a:srgbClr val="192C2B"/>
                </a:solidFill>
              </a:rPr>
              <a:t>Kravene til bærekraft viser seg i undersøkelsen at står uendret – som er et interessant funn </a:t>
            </a:r>
            <a:r>
              <a:rPr lang="nb-NO" sz="1400" dirty="0" err="1">
                <a:solidFill>
                  <a:srgbClr val="192C2B"/>
                </a:solidFill>
              </a:rPr>
              <a:t>mtp</a:t>
            </a:r>
            <a:r>
              <a:rPr lang="nb-NO" sz="1400" dirty="0">
                <a:solidFill>
                  <a:srgbClr val="192C2B"/>
                </a:solidFill>
              </a:rPr>
              <a:t> det økte rapporteringsfokuset i EU generelt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16493B-42A8-EDC1-26D8-7124D2D3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ESG og bærekraft: Et ‘</a:t>
            </a:r>
            <a:r>
              <a:rPr lang="nb-NO" dirty="0" err="1"/>
              <a:t>lisence</a:t>
            </a:r>
            <a:r>
              <a:rPr lang="nb-NO" dirty="0"/>
              <a:t> to </a:t>
            </a:r>
            <a:r>
              <a:rPr lang="nb-NO" dirty="0" err="1"/>
              <a:t>operate</a:t>
            </a:r>
            <a:r>
              <a:rPr lang="nb-NO" dirty="0"/>
              <a:t>’? Viktigste driver for økt fokus på bærekraft: Lønnsomhet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AC68134-A2F3-E36C-8FDC-A40281CF6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195867"/>
              </p:ext>
            </p:extLst>
          </p:nvPr>
        </p:nvGraphicFramePr>
        <p:xfrm>
          <a:off x="-1034260" y="1095966"/>
          <a:ext cx="7987228" cy="5220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E8AF0C2-AD67-6DC4-6658-EC2EC1952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" y="63821"/>
            <a:ext cx="5234400" cy="4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4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56591-DBE4-0A8C-5046-C8F9CF46F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050" name="Picture 2" descr="God helse og livskvalitet - FNs bærekraftsmål">
            <a:extLst>
              <a:ext uri="{FF2B5EF4-FFF2-40B4-BE49-F238E27FC236}">
                <a16:creationId xmlns:a16="http://schemas.microsoft.com/office/drawing/2014/main" id="{B4A5105B-92D4-C7A2-435D-1ABAE9FD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10" y="2093205"/>
            <a:ext cx="2671590" cy="26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dustri, innovasjon og infrastruktur">
            <a:extLst>
              <a:ext uri="{FF2B5EF4-FFF2-40B4-BE49-F238E27FC236}">
                <a16:creationId xmlns:a16="http://schemas.microsoft.com/office/drawing/2014/main" id="{F3D536C2-6A26-337C-CA1E-4799E5D0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05" y="2093205"/>
            <a:ext cx="2671590" cy="26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oppe klimaendringene">
            <a:extLst>
              <a:ext uri="{FF2B5EF4-FFF2-40B4-BE49-F238E27FC236}">
                <a16:creationId xmlns:a16="http://schemas.microsoft.com/office/drawing/2014/main" id="{97208820-FA1A-C6E1-D622-3B1A53AD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093205"/>
            <a:ext cx="2671590" cy="26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E3BD0-7933-5997-41BD-E17BD851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3 viktigste av FNs bærekraftsmål for </a:t>
            </a:r>
            <a:r>
              <a:rPr lang="nb-NO" dirty="0" err="1"/>
              <a:t>LPene</a:t>
            </a:r>
            <a:r>
              <a:rPr lang="nb-NO" dirty="0"/>
              <a:t> i undersøkelsen sier noe om hvilke industrier de er eksponert for:</a:t>
            </a:r>
          </a:p>
        </p:txBody>
      </p:sp>
    </p:spTree>
    <p:extLst>
      <p:ext uri="{BB962C8B-B14F-4D97-AF65-F5344CB8AC3E}">
        <p14:creationId xmlns:p14="http://schemas.microsoft.com/office/powerpoint/2010/main" val="764852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79D63-CE16-FEEF-367F-2D6E6BD83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86A2B-B8E3-C234-0A8C-03286208DF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153E83-EEAA-31AC-8105-8560442B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Mest interessante bransjer for </a:t>
            </a:r>
            <a:r>
              <a:rPr lang="nb-NO" dirty="0" err="1"/>
              <a:t>LPene</a:t>
            </a:r>
            <a:r>
              <a:rPr lang="nb-NO" dirty="0"/>
              <a:t> i 2025?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E1D920E-6F45-DFF1-0B17-D6170E69BD5B}"/>
              </a:ext>
            </a:extLst>
          </p:cNvPr>
          <p:cNvGraphicFramePr/>
          <p:nvPr/>
        </p:nvGraphicFramePr>
        <p:xfrm>
          <a:off x="571500" y="1853440"/>
          <a:ext cx="10701337" cy="347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A9947D4-A2DD-8021-36E5-711FC127A1D1}"/>
              </a:ext>
            </a:extLst>
          </p:cNvPr>
          <p:cNvSpPr txBox="1">
            <a:spLocks/>
          </p:cNvSpPr>
          <p:nvPr/>
        </p:nvSpPr>
        <p:spPr>
          <a:xfrm>
            <a:off x="848121" y="5325303"/>
            <a:ext cx="838800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BF1DBF-6BEF-97B3-4566-202BAC198B8B}"/>
              </a:ext>
            </a:extLst>
          </p:cNvPr>
          <p:cNvSpPr txBox="1">
            <a:spLocks/>
          </p:cNvSpPr>
          <p:nvPr/>
        </p:nvSpPr>
        <p:spPr>
          <a:xfrm>
            <a:off x="1642184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Financial Services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7BE0DD-7C7C-A51C-DC73-84AA4706BB21}"/>
              </a:ext>
            </a:extLst>
          </p:cNvPr>
          <p:cNvSpPr txBox="1">
            <a:spLocks/>
          </p:cNvSpPr>
          <p:nvPr/>
        </p:nvSpPr>
        <p:spPr>
          <a:xfrm>
            <a:off x="2436275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Cleantech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50DD5D-64FD-E241-1174-5FDC277535D5}"/>
              </a:ext>
            </a:extLst>
          </p:cNvPr>
          <p:cNvSpPr txBox="1">
            <a:spLocks/>
          </p:cNvSpPr>
          <p:nvPr/>
        </p:nvSpPr>
        <p:spPr>
          <a:xfrm>
            <a:off x="4024457" y="5325303"/>
            <a:ext cx="838828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Business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related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products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73A52A-279D-D2A1-2821-D3FBED1A9334}"/>
              </a:ext>
            </a:extLst>
          </p:cNvPr>
          <p:cNvSpPr txBox="1">
            <a:spLocks/>
          </p:cNvSpPr>
          <p:nvPr/>
        </p:nvSpPr>
        <p:spPr>
          <a:xfrm>
            <a:off x="4818548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Retail and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consumer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products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2063F56-0B5C-2DD7-AD82-8DAA1344EE78}"/>
              </a:ext>
            </a:extLst>
          </p:cNvPr>
          <p:cNvSpPr txBox="1">
            <a:spLocks/>
          </p:cNvSpPr>
          <p:nvPr/>
        </p:nvSpPr>
        <p:spPr>
          <a:xfrm>
            <a:off x="5612639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Energy and petroleum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37EBC05-771B-C78C-9A54-5DC277679A8F}"/>
              </a:ext>
            </a:extLst>
          </p:cNvPr>
          <p:cNvSpPr txBox="1">
            <a:spLocks/>
          </p:cNvSpPr>
          <p:nvPr/>
        </p:nvSpPr>
        <p:spPr>
          <a:xfrm>
            <a:off x="6406730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Green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energy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C20EA2-E6C4-BD94-306C-ED017593D89C}"/>
              </a:ext>
            </a:extLst>
          </p:cNvPr>
          <p:cNvSpPr txBox="1">
            <a:spLocks/>
          </p:cNvSpPr>
          <p:nvPr/>
        </p:nvSpPr>
        <p:spPr>
          <a:xfrm>
            <a:off x="7200821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Life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sciences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3F31E1-CEA3-E532-3191-6486F6E52E86}"/>
              </a:ext>
            </a:extLst>
          </p:cNvPr>
          <p:cNvSpPr txBox="1">
            <a:spLocks/>
          </p:cNvSpPr>
          <p:nvPr/>
        </p:nvSpPr>
        <p:spPr>
          <a:xfrm>
            <a:off x="7994912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Chemicals and materials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34F01F7-016A-7A0A-CBEC-486C486B1965}"/>
              </a:ext>
            </a:extLst>
          </p:cNvPr>
          <p:cNvSpPr txBox="1">
            <a:spLocks/>
          </p:cNvSpPr>
          <p:nvPr/>
        </p:nvSpPr>
        <p:spPr>
          <a:xfrm>
            <a:off x="8789003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Real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estate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BB7CC34-EF3B-4E25-7A6C-D13115A77F18}"/>
              </a:ext>
            </a:extLst>
          </p:cNvPr>
          <p:cNvSpPr txBox="1">
            <a:spLocks/>
          </p:cNvSpPr>
          <p:nvPr/>
        </p:nvSpPr>
        <p:spPr>
          <a:xfrm>
            <a:off x="9583094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Transport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86DEE32-45B6-36E2-94B5-AAA250F0AEF9}"/>
              </a:ext>
            </a:extLst>
          </p:cNvPr>
          <p:cNvSpPr txBox="1">
            <a:spLocks/>
          </p:cNvSpPr>
          <p:nvPr/>
        </p:nvSpPr>
        <p:spPr>
          <a:xfrm>
            <a:off x="10377188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Agnostic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C3377D-471F-DD98-D893-E4D385720635}"/>
              </a:ext>
            </a:extLst>
          </p:cNvPr>
          <p:cNvSpPr txBox="1">
            <a:spLocks/>
          </p:cNvSpPr>
          <p:nvPr/>
        </p:nvSpPr>
        <p:spPr>
          <a:xfrm>
            <a:off x="3230366" y="5325303"/>
            <a:ext cx="838828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Business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related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services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CDA21C-5C40-8098-3D28-F33A0CED190C}"/>
              </a:ext>
            </a:extLst>
          </p:cNvPr>
          <p:cNvCxnSpPr/>
          <p:nvPr/>
        </p:nvCxnSpPr>
        <p:spPr>
          <a:xfrm flipV="1">
            <a:off x="3741653" y="1949155"/>
            <a:ext cx="794091" cy="731831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7AE0DF7-24DF-2EC6-F24E-8F4FF0531EDD}"/>
              </a:ext>
            </a:extLst>
          </p:cNvPr>
          <p:cNvSpPr/>
          <p:nvPr/>
        </p:nvSpPr>
        <p:spPr>
          <a:xfrm>
            <a:off x="4535744" y="1292742"/>
            <a:ext cx="1036740" cy="942852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80% av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buyout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-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LPene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Regular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7A2B84-B2EA-FF1F-B527-A7DB2A4A29F2}"/>
              </a:ext>
            </a:extLst>
          </p:cNvPr>
          <p:cNvCxnSpPr>
            <a:cxnSpLocks/>
          </p:cNvCxnSpPr>
          <p:nvPr/>
        </p:nvCxnSpPr>
        <p:spPr>
          <a:xfrm flipV="1">
            <a:off x="1366887" y="2019563"/>
            <a:ext cx="871476" cy="216031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015F5B0-CEE7-CF45-851E-F56023FDB9A1}"/>
              </a:ext>
            </a:extLst>
          </p:cNvPr>
          <p:cNvSpPr/>
          <p:nvPr/>
        </p:nvSpPr>
        <p:spPr>
          <a:xfrm>
            <a:off x="2238363" y="1363150"/>
            <a:ext cx="1036740" cy="942852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70% av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growth-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LPene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Regular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B8633D-6308-5B22-88F3-92E7CB6AD8C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2978870" y="3000506"/>
            <a:ext cx="1945898" cy="1172782"/>
          </a:xfrm>
          <a:prstGeom prst="straightConnector1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49F53A5-0EC1-0D56-C0D9-CC18BB026133}"/>
              </a:ext>
            </a:extLst>
          </p:cNvPr>
          <p:cNvSpPr/>
          <p:nvPr/>
        </p:nvSpPr>
        <p:spPr>
          <a:xfrm>
            <a:off x="4924768" y="2415588"/>
            <a:ext cx="1171231" cy="116983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Venture-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LPer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ser mest på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disse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B79005-9152-D15E-3FE7-5EEE076CE184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5924476" y="3414105"/>
            <a:ext cx="758101" cy="930316"/>
          </a:xfrm>
          <a:prstGeom prst="straightConnector1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2DD569-8AB1-219F-4AE5-F8EB4EDB2AAF}"/>
              </a:ext>
            </a:extLst>
          </p:cNvPr>
          <p:cNvCxnSpPr>
            <a:cxnSpLocks/>
          </p:cNvCxnSpPr>
          <p:nvPr/>
        </p:nvCxnSpPr>
        <p:spPr>
          <a:xfrm flipH="1" flipV="1">
            <a:off x="6016903" y="3064551"/>
            <a:ext cx="1439699" cy="333423"/>
          </a:xfrm>
          <a:prstGeom prst="straightConnector1">
            <a:avLst/>
          </a:pr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896DC44-1369-8353-85DC-BB5E5F59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" y="64094"/>
            <a:ext cx="5234400" cy="4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37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2CBFE-5BB7-719C-78A6-B0EC7DDB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0430F4-12B2-8D07-5C10-EAEF7F303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370474"/>
              </p:ext>
            </p:extLst>
          </p:nvPr>
        </p:nvGraphicFramePr>
        <p:xfrm>
          <a:off x="571500" y="1621806"/>
          <a:ext cx="10701337" cy="361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0A923-D19B-8B35-D0F4-DEECA7394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9673F06-0362-2282-0CCB-7C03521406A9}"/>
              </a:ext>
            </a:extLst>
          </p:cNvPr>
          <p:cNvSpPr txBox="1">
            <a:spLocks/>
          </p:cNvSpPr>
          <p:nvPr/>
        </p:nvSpPr>
        <p:spPr>
          <a:xfrm>
            <a:off x="683647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Økt fokus på ESG og bærekraft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D1E0C-B224-0902-F1B5-63E96564E4D3}"/>
              </a:ext>
            </a:extLst>
          </p:cNvPr>
          <p:cNvSpPr txBox="1">
            <a:spLocks/>
          </p:cNvSpPr>
          <p:nvPr/>
        </p:nvSpPr>
        <p:spPr>
          <a:xfrm>
            <a:off x="1989213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Mer reguleringer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0E267A-AECB-6D55-EFE7-F6F0DA08364F}"/>
              </a:ext>
            </a:extLst>
          </p:cNvPr>
          <p:cNvSpPr txBox="1">
            <a:spLocks/>
          </p:cNvSpPr>
          <p:nvPr/>
        </p:nvSpPr>
        <p:spPr>
          <a:xfrm>
            <a:off x="3294779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Økt bruk av AI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3CF6831-3788-D24B-9FD1-6B3915F03106}"/>
              </a:ext>
            </a:extLst>
          </p:cNvPr>
          <p:cNvSpPr txBox="1">
            <a:spLocks/>
          </p:cNvSpPr>
          <p:nvPr/>
        </p:nvSpPr>
        <p:spPr>
          <a:xfrm>
            <a:off x="4600345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Endringer i geopolitisk risiko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AEBE818-F63D-8F12-C75F-8E2248AFF48D}"/>
              </a:ext>
            </a:extLst>
          </p:cNvPr>
          <p:cNvSpPr txBox="1">
            <a:spLocks/>
          </p:cNvSpPr>
          <p:nvPr/>
        </p:nvSpPr>
        <p:spPr>
          <a:xfrm>
            <a:off x="5905911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Andre makro-økonomiske forhold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FA9853D-CE6D-A5EB-1461-CDA2137055C7}"/>
              </a:ext>
            </a:extLst>
          </p:cNvPr>
          <p:cNvSpPr txBox="1">
            <a:spLocks/>
          </p:cNvSpPr>
          <p:nvPr/>
        </p:nvSpPr>
        <p:spPr>
          <a:xfrm>
            <a:off x="7211477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Økt konkurranse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D9A7942-89DE-13B3-EE05-F82EEB9B63ED}"/>
              </a:ext>
            </a:extLst>
          </p:cNvPr>
          <p:cNvSpPr txBox="1">
            <a:spLocks/>
          </p:cNvSpPr>
          <p:nvPr/>
        </p:nvSpPr>
        <p:spPr>
          <a:xfrm>
            <a:off x="8517043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Kortere investerings-horisonter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8756009-C0C2-946C-9A29-0B102CF6416C}"/>
              </a:ext>
            </a:extLst>
          </p:cNvPr>
          <p:cNvSpPr txBox="1">
            <a:spLocks/>
          </p:cNvSpPr>
          <p:nvPr/>
        </p:nvSpPr>
        <p:spPr>
          <a:xfrm>
            <a:off x="9822607" y="5171297"/>
            <a:ext cx="1339466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400" b="1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Mer co-investeringer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81A19A-8F95-AA07-3909-6B69BCF7441E}"/>
              </a:ext>
            </a:extLst>
          </p:cNvPr>
          <p:cNvSpPr txBox="1">
            <a:spLocks/>
          </p:cNvSpPr>
          <p:nvPr/>
        </p:nvSpPr>
        <p:spPr>
          <a:xfrm>
            <a:off x="571500" y="588874"/>
            <a:ext cx="11049000" cy="68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r>
              <a:rPr lang="nb-NO" kern="0" dirty="0"/>
              <a:t>Hvilke faktorer vil påvirke </a:t>
            </a:r>
            <a:r>
              <a:rPr lang="nb-NO" kern="0" dirty="0" err="1"/>
              <a:t>LPenes</a:t>
            </a:r>
            <a:r>
              <a:rPr lang="nb-NO" kern="0" dirty="0"/>
              <a:t> investeringsunivers de neste 5 årene?</a:t>
            </a:r>
          </a:p>
        </p:txBody>
      </p:sp>
    </p:spTree>
    <p:extLst>
      <p:ext uri="{BB962C8B-B14F-4D97-AF65-F5344CB8AC3E}">
        <p14:creationId xmlns:p14="http://schemas.microsoft.com/office/powerpoint/2010/main" val="3352378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E52C17-CC38-DB5E-6FB4-3DFD8AC999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C5E361-3DD8-E20B-DCBA-406A6322E98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1500" y="1338573"/>
            <a:ext cx="11033125" cy="4180854"/>
          </a:xfrm>
        </p:spPr>
        <p:txBody>
          <a:bodyPr/>
          <a:lstStyle/>
          <a:p>
            <a:r>
              <a:rPr lang="nb-NO" dirty="0"/>
              <a:t>U</a:t>
            </a:r>
            <a:r>
              <a:rPr lang="nb-NO" sz="1800" dirty="0"/>
              <a:t>ndersøkelsen ble gjennomført i januar og februar 2025, som preger fokuset og responsen fra LP-universet. </a:t>
            </a:r>
            <a:r>
              <a:rPr lang="nb-NO" dirty="0"/>
              <a:t>ESG var på alles lepper for bare noen år siden, men nå er det andre ting som er viktigst.</a:t>
            </a:r>
          </a:p>
          <a:p>
            <a:endParaRPr lang="nb-NO" dirty="0"/>
          </a:p>
          <a:p>
            <a:r>
              <a:rPr lang="nb-NO" dirty="0"/>
              <a:t>Trendene skifter fort, og det blir spennende å følge med!</a:t>
            </a:r>
          </a:p>
          <a:p>
            <a:endParaRPr lang="nb-NO"/>
          </a:p>
          <a:p>
            <a:endParaRPr lang="nb-NO" dirty="0"/>
          </a:p>
          <a:p>
            <a:pPr algn="ctr"/>
            <a:r>
              <a:rPr lang="nb-NO" i="1" dirty="0"/>
              <a:t>Takk til Nysnø, NVCA, </a:t>
            </a:r>
            <a:r>
              <a:rPr lang="nb-NO" i="1" dirty="0" err="1"/>
              <a:t>Belief</a:t>
            </a:r>
            <a:r>
              <a:rPr lang="nb-NO" i="1" dirty="0"/>
              <a:t> Group AS, Credo Partners og alle </a:t>
            </a:r>
            <a:r>
              <a:rPr lang="nb-NO" i="1" dirty="0" err="1"/>
              <a:t>LPer</a:t>
            </a:r>
            <a:r>
              <a:rPr lang="nb-NO" i="1" dirty="0"/>
              <a:t> som deltok ved undersøkelsen og i intervjuer og panel.</a:t>
            </a:r>
          </a:p>
        </p:txBody>
      </p:sp>
    </p:spTree>
    <p:extLst>
      <p:ext uri="{BB962C8B-B14F-4D97-AF65-F5344CB8AC3E}">
        <p14:creationId xmlns:p14="http://schemas.microsoft.com/office/powerpoint/2010/main" val="35198133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6F7ED-58C5-125A-B219-C5619D79A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0CD4DB1-BE70-39C4-7D02-A79D195B9B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0CD4DB1-BE70-39C4-7D02-A79D195B9B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F2B53A-442A-A376-6BD4-85590C88E4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225719"/>
              </p:ext>
            </p:extLst>
          </p:nvPr>
        </p:nvGraphicFramePr>
        <p:xfrm>
          <a:off x="5208494" y="2220360"/>
          <a:ext cx="3384487" cy="289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253FBBD-6016-8D4F-E5C2-91AAAACB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4E8DC0-71D8-EB0D-FF31-EF2444543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37" y="2101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4DEC2-037C-3FF0-A043-CB1879440FAF}"/>
              </a:ext>
            </a:extLst>
          </p:cNvPr>
          <p:cNvSpPr txBox="1"/>
          <p:nvPr/>
        </p:nvSpPr>
        <p:spPr>
          <a:xfrm>
            <a:off x="719999" y="620624"/>
            <a:ext cx="1094531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113C3E"/>
                </a:solidFill>
                <a:latin typeface="Georgia"/>
              </a:rPr>
              <a:t>Analysen</a:t>
            </a:r>
            <a:r>
              <a:rPr lang="en-GB" sz="3200" dirty="0">
                <a:solidFill>
                  <a:srgbClr val="113C3E"/>
                </a:solidFill>
                <a:latin typeface="Georgia"/>
              </a:rPr>
              <a:t> </a:t>
            </a:r>
            <a:r>
              <a:rPr lang="en-GB" sz="3200" dirty="0" err="1">
                <a:solidFill>
                  <a:srgbClr val="113C3E"/>
                </a:solidFill>
                <a:latin typeface="Georgia"/>
              </a:rPr>
              <a:t>fra</a:t>
            </a:r>
            <a:r>
              <a:rPr lang="en-GB" sz="3200" dirty="0">
                <a:solidFill>
                  <a:srgbClr val="113C3E"/>
                </a:solidFill>
                <a:latin typeface="Georgia"/>
              </a:rPr>
              <a:t> </a:t>
            </a:r>
            <a:r>
              <a:rPr lang="en-GB" sz="3200" dirty="0" err="1">
                <a:solidFill>
                  <a:srgbClr val="113C3E"/>
                </a:solidFill>
                <a:latin typeface="Georgia"/>
              </a:rPr>
              <a:t>høsten</a:t>
            </a:r>
            <a:r>
              <a:rPr lang="en-GB" sz="3200" dirty="0">
                <a:solidFill>
                  <a:srgbClr val="113C3E"/>
                </a:solidFill>
                <a:latin typeface="Georgia"/>
              </a:rPr>
              <a:t> 2024 </a:t>
            </a:r>
            <a:r>
              <a:rPr lang="en-GB" sz="3200" dirty="0" err="1">
                <a:solidFill>
                  <a:srgbClr val="113C3E"/>
                </a:solidFill>
                <a:latin typeface="Georgia"/>
              </a:rPr>
              <a:t>avdekket</a:t>
            </a:r>
            <a:r>
              <a:rPr lang="en-GB" sz="3200" dirty="0">
                <a:solidFill>
                  <a:srgbClr val="113C3E"/>
                </a:solidFill>
                <a:latin typeface="Georgia"/>
              </a:rPr>
              <a:t> at det er u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tfordringer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knyttet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tilgang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på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kapital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EC947-4571-ACAF-AC91-F4F91FBCCC58}"/>
              </a:ext>
            </a:extLst>
          </p:cNvPr>
          <p:cNvSpPr txBox="1"/>
          <p:nvPr/>
        </p:nvSpPr>
        <p:spPr>
          <a:xfrm>
            <a:off x="5769758" y="5856992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1614F51-8D2D-2E13-B0BF-FFAF6CB6CA0C}"/>
              </a:ext>
            </a:extLst>
          </p:cNvPr>
          <p:cNvSpPr txBox="1">
            <a:spLocks/>
          </p:cNvSpPr>
          <p:nvPr/>
        </p:nvSpPr>
        <p:spPr>
          <a:xfrm>
            <a:off x="5603617" y="2009539"/>
            <a:ext cx="2594240" cy="422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Tilgang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på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kapital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BC769EAD-40AE-0F0C-B92E-8EFD1B775395}"/>
              </a:ext>
            </a:extLst>
          </p:cNvPr>
          <p:cNvSpPr txBox="1">
            <a:spLocks/>
          </p:cNvSpPr>
          <p:nvPr/>
        </p:nvSpPr>
        <p:spPr>
          <a:xfrm>
            <a:off x="847666" y="1996490"/>
            <a:ext cx="4360828" cy="394045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av 4 fondsforvaltere har opplevd en forverring i innsamlingsklimaet de siste par årene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fondsforvaltere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opplever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moderat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tilgang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på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kapital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fondsforvaltere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opplever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mangel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på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kapital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54F3AE64-79FB-4A24-708D-901719F455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593589"/>
              </p:ext>
            </p:extLst>
          </p:nvPr>
        </p:nvGraphicFramePr>
        <p:xfrm>
          <a:off x="8984786" y="2470667"/>
          <a:ext cx="2129911" cy="204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ittel 1">
            <a:extLst>
              <a:ext uri="{FF2B5EF4-FFF2-40B4-BE49-F238E27FC236}">
                <a16:creationId xmlns:a16="http://schemas.microsoft.com/office/drawing/2014/main" id="{125E7958-D12D-489C-AA0B-197906FED8EB}"/>
              </a:ext>
            </a:extLst>
          </p:cNvPr>
          <p:cNvSpPr txBox="1">
            <a:spLocks/>
          </p:cNvSpPr>
          <p:nvPr/>
        </p:nvSpPr>
        <p:spPr>
          <a:xfrm>
            <a:off x="8521254" y="2009087"/>
            <a:ext cx="3056975" cy="422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Idag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sammenliknet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med 2-3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år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siden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EE5EB60-68C8-D14A-60D8-288393F8516B}"/>
              </a:ext>
            </a:extLst>
          </p:cNvPr>
          <p:cNvSpPr txBox="1">
            <a:spLocks/>
          </p:cNvSpPr>
          <p:nvPr/>
        </p:nvSpPr>
        <p:spPr>
          <a:xfrm>
            <a:off x="5718103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Dårlig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715DC7D-6302-9FF5-45E2-FF78278C9F63}"/>
              </a:ext>
            </a:extLst>
          </p:cNvPr>
          <p:cNvSpPr txBox="1">
            <a:spLocks/>
          </p:cNvSpPr>
          <p:nvPr/>
        </p:nvSpPr>
        <p:spPr>
          <a:xfrm>
            <a:off x="6495281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Moderat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344F8645-0EDF-57E2-C13D-EAA83D11966E}"/>
              </a:ext>
            </a:extLst>
          </p:cNvPr>
          <p:cNvSpPr txBox="1">
            <a:spLocks/>
          </p:cNvSpPr>
          <p:nvPr/>
        </p:nvSpPr>
        <p:spPr>
          <a:xfrm>
            <a:off x="7504014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400" b="0" dirty="0"/>
              <a:t>God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92A44-A267-01E8-7F25-76D2460F3DFD}"/>
              </a:ext>
            </a:extLst>
          </p:cNvPr>
          <p:cNvSpPr/>
          <p:nvPr/>
        </p:nvSpPr>
        <p:spPr>
          <a:xfrm>
            <a:off x="5648487" y="4625339"/>
            <a:ext cx="90000" cy="89126"/>
          </a:xfrm>
          <a:prstGeom prst="rect">
            <a:avLst/>
          </a:prstGeom>
          <a:solidFill>
            <a:srgbClr val="E897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B8B98-9550-7C07-3182-1A9C89A15A29}"/>
              </a:ext>
            </a:extLst>
          </p:cNvPr>
          <p:cNvSpPr/>
          <p:nvPr/>
        </p:nvSpPr>
        <p:spPr>
          <a:xfrm>
            <a:off x="6431573" y="4625339"/>
            <a:ext cx="90000" cy="89126"/>
          </a:xfrm>
          <a:prstGeom prst="rect">
            <a:avLst/>
          </a:prstGeom>
          <a:solidFill>
            <a:srgbClr val="4494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DC76C7-AB25-DE98-74A5-A6BA629C5D41}"/>
              </a:ext>
            </a:extLst>
          </p:cNvPr>
          <p:cNvSpPr/>
          <p:nvPr/>
        </p:nvSpPr>
        <p:spPr>
          <a:xfrm>
            <a:off x="7477353" y="4625339"/>
            <a:ext cx="90000" cy="89126"/>
          </a:xfrm>
          <a:prstGeom prst="rect">
            <a:avLst/>
          </a:prstGeom>
          <a:solidFill>
            <a:srgbClr val="067E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F5AF8F59-1448-1E06-887A-2317C5C3AA5F}"/>
              </a:ext>
            </a:extLst>
          </p:cNvPr>
          <p:cNvSpPr txBox="1">
            <a:spLocks/>
          </p:cNvSpPr>
          <p:nvPr/>
        </p:nvSpPr>
        <p:spPr>
          <a:xfrm>
            <a:off x="8974928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Bedre</a:t>
            </a:r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743D3D29-B4B1-E976-8C60-0F3AE05E9767}"/>
              </a:ext>
            </a:extLst>
          </p:cNvPr>
          <p:cNvSpPr txBox="1">
            <a:spLocks/>
          </p:cNvSpPr>
          <p:nvPr/>
        </p:nvSpPr>
        <p:spPr>
          <a:xfrm>
            <a:off x="9844843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Værre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49EDA614-8080-6709-4A32-D7CDF1C5C2CF}"/>
              </a:ext>
            </a:extLst>
          </p:cNvPr>
          <p:cNvSpPr txBox="1">
            <a:spLocks/>
          </p:cNvSpPr>
          <p:nvPr/>
        </p:nvSpPr>
        <p:spPr>
          <a:xfrm>
            <a:off x="10681641" y="4495297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400" b="0" dirty="0" err="1"/>
              <a:t>Likt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DD2134-E9AB-28F3-C96E-74287624CFFA}"/>
              </a:ext>
            </a:extLst>
          </p:cNvPr>
          <p:cNvSpPr/>
          <p:nvPr/>
        </p:nvSpPr>
        <p:spPr>
          <a:xfrm>
            <a:off x="8880247" y="4625339"/>
            <a:ext cx="90000" cy="89126"/>
          </a:xfrm>
          <a:prstGeom prst="rect">
            <a:avLst/>
          </a:prstGeom>
          <a:solidFill>
            <a:srgbClr val="E897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41F9E5-45E0-48FF-F3AF-EADAB93084DF}"/>
              </a:ext>
            </a:extLst>
          </p:cNvPr>
          <p:cNvSpPr/>
          <p:nvPr/>
        </p:nvSpPr>
        <p:spPr>
          <a:xfrm>
            <a:off x="9752106" y="4625339"/>
            <a:ext cx="90000" cy="89126"/>
          </a:xfrm>
          <a:prstGeom prst="rect">
            <a:avLst/>
          </a:prstGeom>
          <a:solidFill>
            <a:srgbClr val="4494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E62200-B432-E03B-40CB-C6947A62D34F}"/>
              </a:ext>
            </a:extLst>
          </p:cNvPr>
          <p:cNvSpPr/>
          <p:nvPr/>
        </p:nvSpPr>
        <p:spPr>
          <a:xfrm>
            <a:off x="10591641" y="4625339"/>
            <a:ext cx="90000" cy="89126"/>
          </a:xfrm>
          <a:prstGeom prst="rect">
            <a:avLst/>
          </a:prstGeom>
          <a:solidFill>
            <a:srgbClr val="067E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5496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56C435-2E17-6A4A-586A-1025D3DDD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b="1" dirty="0">
                <a:solidFill>
                  <a:srgbClr val="FFFFFF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Kontakt:</a:t>
            </a:r>
          </a:p>
          <a:p>
            <a:r>
              <a:rPr lang="nb-NO" dirty="0">
                <a:solidFill>
                  <a:srgbClr val="FFFFFF"/>
                </a:solidFill>
              </a:rPr>
              <a:t>Hedvig </a:t>
            </a:r>
            <a:r>
              <a:rPr lang="nb-NO" dirty="0" err="1">
                <a:solidFill>
                  <a:srgbClr val="FFFFFF"/>
                </a:solidFill>
              </a:rPr>
              <a:t>Rosenivnge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hedvig.rosenvinge@beliefgroup.com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</a:rPr>
              <a:t>+47 95456547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578C2-1F4E-5F50-881C-31A45D14A0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96025"/>
            <a:ext cx="257175" cy="239713"/>
          </a:xfrm>
        </p:spPr>
        <p:txBody>
          <a:bodyPr/>
          <a:lstStyle/>
          <a:p>
            <a:fld id="{86CB4B4D-7CA3-9044-876B-883B54F8677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931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544186B-ABE6-831A-AE2D-B6E4A1CA9F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44186B-ABE6-831A-AE2D-B6E4A1CA9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4A7F8D-8A0E-D198-7831-B7369B2FC60B}"/>
              </a:ext>
            </a:extLst>
          </p:cNvPr>
          <p:cNvGraphicFramePr>
            <a:graphicFrameLocks/>
          </p:cNvGraphicFramePr>
          <p:nvPr/>
        </p:nvGraphicFramePr>
        <p:xfrm>
          <a:off x="5208494" y="2220360"/>
          <a:ext cx="3384487" cy="289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B50C32B-8728-49B5-9ADC-672775F5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1D45C-BAEF-40E1-962D-474A5787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37" y="2101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35ED9-746B-9D09-3F66-F1150DE1EDED}"/>
              </a:ext>
            </a:extLst>
          </p:cNvPr>
          <p:cNvSpPr txBox="1"/>
          <p:nvPr/>
        </p:nvSpPr>
        <p:spPr>
          <a:xfrm>
            <a:off x="719999" y="620624"/>
            <a:ext cx="109453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There are challenges regarding access to capital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A5B87-58A9-AA0A-2685-36661F7639E1}"/>
              </a:ext>
            </a:extLst>
          </p:cNvPr>
          <p:cNvSpPr txBox="1"/>
          <p:nvPr/>
        </p:nvSpPr>
        <p:spPr>
          <a:xfrm>
            <a:off x="5781302" y="5911153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51F9BB65-98F6-C86D-83F3-7F1821CDD381}"/>
              </a:ext>
            </a:extLst>
          </p:cNvPr>
          <p:cNvSpPr txBox="1">
            <a:spLocks/>
          </p:cNvSpPr>
          <p:nvPr/>
        </p:nvSpPr>
        <p:spPr>
          <a:xfrm>
            <a:off x="5776821" y="2009539"/>
            <a:ext cx="2594240" cy="422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access to capital today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5016FAC-5A21-4B91-1E9D-816BF0351684}"/>
              </a:ext>
            </a:extLst>
          </p:cNvPr>
          <p:cNvSpPr txBox="1">
            <a:spLocks/>
          </p:cNvSpPr>
          <p:nvPr/>
        </p:nvSpPr>
        <p:spPr>
          <a:xfrm>
            <a:off x="847666" y="1996490"/>
            <a:ext cx="4360828" cy="394045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out of 4 fund managers have experienced a worsening in the fundraising climate the last couple of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out of 10 fund managers experience moderate access to capital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out of 10 fund managers experience a lack of capital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184C2154-D0D7-B7EB-8A44-7249BF89B771}"/>
              </a:ext>
            </a:extLst>
          </p:cNvPr>
          <p:cNvGraphicFramePr>
            <a:graphicFrameLocks/>
          </p:cNvGraphicFramePr>
          <p:nvPr/>
        </p:nvGraphicFramePr>
        <p:xfrm>
          <a:off x="8864154" y="2470666"/>
          <a:ext cx="2536347" cy="2437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ittel 1">
            <a:extLst>
              <a:ext uri="{FF2B5EF4-FFF2-40B4-BE49-F238E27FC236}">
                <a16:creationId xmlns:a16="http://schemas.microsoft.com/office/drawing/2014/main" id="{CA7B6A8B-11FD-35E0-6D98-9679F9A5B179}"/>
              </a:ext>
            </a:extLst>
          </p:cNvPr>
          <p:cNvSpPr txBox="1">
            <a:spLocks/>
          </p:cNvSpPr>
          <p:nvPr/>
        </p:nvSpPr>
        <p:spPr>
          <a:xfrm>
            <a:off x="8832393" y="2009087"/>
            <a:ext cx="3056975" cy="4225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Today compared to 2-3 years ago?</a:t>
            </a:r>
          </a:p>
        </p:txBody>
      </p:sp>
    </p:spTree>
    <p:extLst>
      <p:ext uri="{BB962C8B-B14F-4D97-AF65-F5344CB8AC3E}">
        <p14:creationId xmlns:p14="http://schemas.microsoft.com/office/powerpoint/2010/main" val="253760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5E869BC-4D2D-5E5C-F217-35F755C955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5E869BC-4D2D-5E5C-F217-35F755C95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B50C32B-8728-49B5-9ADC-672775F5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1D45C-BAEF-40E1-962D-474A5787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37" y="2101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35ED9-746B-9D09-3F66-F1150DE1EDED}"/>
              </a:ext>
            </a:extLst>
          </p:cNvPr>
          <p:cNvSpPr txBox="1"/>
          <p:nvPr/>
        </p:nvSpPr>
        <p:spPr>
          <a:xfrm>
            <a:off x="719999" y="620624"/>
            <a:ext cx="109453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Many fund managers are planning to fundraise in 2025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A5B87-58A9-AA0A-2685-36661F7639E1}"/>
              </a:ext>
            </a:extLst>
          </p:cNvPr>
          <p:cNvSpPr txBox="1"/>
          <p:nvPr/>
        </p:nvSpPr>
        <p:spPr>
          <a:xfrm>
            <a:off x="5781302" y="5911153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DE8BDB9-048A-C2AD-D459-4BF7797F2417}"/>
              </a:ext>
            </a:extLst>
          </p:cNvPr>
          <p:cNvGraphicFramePr>
            <a:graphicFrameLocks/>
          </p:cNvGraphicFramePr>
          <p:nvPr/>
        </p:nvGraphicFramePr>
        <p:xfrm>
          <a:off x="6731676" y="1986635"/>
          <a:ext cx="5189453" cy="379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9">
            <a:extLst>
              <a:ext uri="{FF2B5EF4-FFF2-40B4-BE49-F238E27FC236}">
                <a16:creationId xmlns:a16="http://schemas.microsoft.com/office/drawing/2014/main" id="{AA7F5BB4-819D-421E-7E5B-33309783E1D6}"/>
              </a:ext>
            </a:extLst>
          </p:cNvPr>
          <p:cNvSpPr txBox="1">
            <a:spLocks/>
          </p:cNvSpPr>
          <p:nvPr/>
        </p:nvSpPr>
        <p:spPr>
          <a:xfrm>
            <a:off x="4320507" y="4908126"/>
            <a:ext cx="4402800" cy="35928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DAFA70A-407C-9183-343D-0E17BC81FF21}"/>
              </a:ext>
            </a:extLst>
          </p:cNvPr>
          <p:cNvSpPr txBox="1">
            <a:spLocks/>
          </p:cNvSpPr>
          <p:nvPr/>
        </p:nvSpPr>
        <p:spPr>
          <a:xfrm>
            <a:off x="847665" y="1996490"/>
            <a:ext cx="5884011" cy="394045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2/3 of fund managers expect to raise capital in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10% of the fund managers were originally planning to raise funds in 2024 or the nearest future but have already postponed fundraising.</a:t>
            </a:r>
          </a:p>
        </p:txBody>
      </p:sp>
    </p:spTree>
    <p:extLst>
      <p:ext uri="{BB962C8B-B14F-4D97-AF65-F5344CB8AC3E}">
        <p14:creationId xmlns:p14="http://schemas.microsoft.com/office/powerpoint/2010/main" val="150442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B983011-F784-8F66-EB33-1E97E5279D8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983011-F784-8F66-EB33-1E97E5279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B50C32B-8728-49B5-9ADC-672775F5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71D45C-BAEF-40E1-962D-474A5787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37" y="2101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35ED9-746B-9D09-3F66-F1150DE1EDED}"/>
              </a:ext>
            </a:extLst>
          </p:cNvPr>
          <p:cNvSpPr txBox="1"/>
          <p:nvPr/>
        </p:nvSpPr>
        <p:spPr>
          <a:xfrm>
            <a:off x="719999" y="620624"/>
            <a:ext cx="109453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Home market is important for fundraising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A5B87-58A9-AA0A-2685-36661F7639E1}"/>
              </a:ext>
            </a:extLst>
          </p:cNvPr>
          <p:cNvSpPr txBox="1"/>
          <p:nvPr/>
        </p:nvSpPr>
        <p:spPr>
          <a:xfrm>
            <a:off x="5781302" y="5911153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54C22C-6690-A1D5-C531-B5AB4CD4E2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160691"/>
              </p:ext>
            </p:extLst>
          </p:nvPr>
        </p:nvGraphicFramePr>
        <p:xfrm>
          <a:off x="719999" y="1837491"/>
          <a:ext cx="7888225" cy="310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ittel 1">
            <a:extLst>
              <a:ext uri="{FF2B5EF4-FFF2-40B4-BE49-F238E27FC236}">
                <a16:creationId xmlns:a16="http://schemas.microsoft.com/office/drawing/2014/main" id="{2B64DE8F-D001-A4F1-4AFB-9241453302D2}"/>
              </a:ext>
            </a:extLst>
          </p:cNvPr>
          <p:cNvSpPr txBox="1">
            <a:spLocks/>
          </p:cNvSpPr>
          <p:nvPr/>
        </p:nvSpPr>
        <p:spPr>
          <a:xfrm>
            <a:off x="719999" y="1837491"/>
            <a:ext cx="8322400" cy="677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50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blue suit&#10;&#10;AI-generated content may be incorrect.">
            <a:extLst>
              <a:ext uri="{FF2B5EF4-FFF2-40B4-BE49-F238E27FC236}">
                <a16:creationId xmlns:a16="http://schemas.microsoft.com/office/drawing/2014/main" id="{0721E6D8-E659-4754-FB75-05CA675B4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117" y="1940617"/>
            <a:ext cx="3695178" cy="55323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2436D-D292-C2E7-15E3-0192320ECA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18B95-CB61-F05A-0AC8-EA848730F3C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780391" y="3084374"/>
            <a:ext cx="714372" cy="450029"/>
          </a:xfrm>
          <a:prstGeom prst="line">
            <a:avLst/>
          </a:prstGeom>
          <a:noFill/>
          <a:ln w="381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327F4-2CFD-6DA2-D833-CD11A8C803C8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876096" y="3969247"/>
            <a:ext cx="618667" cy="139093"/>
          </a:xfrm>
          <a:prstGeom prst="line">
            <a:avLst/>
          </a:prstGeom>
          <a:noFill/>
          <a:ln w="381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662F22-54BF-A1C7-6D8A-15C2102984D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927176" y="4443051"/>
            <a:ext cx="567587" cy="689254"/>
          </a:xfrm>
          <a:prstGeom prst="line">
            <a:avLst/>
          </a:prstGeom>
          <a:noFill/>
          <a:ln w="381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ABD6DFCC-7C58-1C91-7E23-B1D1E1A5B662}"/>
              </a:ext>
            </a:extLst>
          </p:cNvPr>
          <p:cNvSpPr/>
          <p:nvPr/>
        </p:nvSpPr>
        <p:spPr>
          <a:xfrm>
            <a:off x="-428233" y="2396630"/>
            <a:ext cx="3355409" cy="4139824"/>
          </a:xfrm>
          <a:prstGeom prst="arc">
            <a:avLst>
              <a:gd name="adj1" fmla="val 16200000"/>
              <a:gd name="adj2" fmla="val 1403643"/>
            </a:avLst>
          </a:prstGeom>
          <a:noFill/>
          <a:ln w="381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Bold"/>
              <a:ea typeface="Inter Bol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7A6DCE-EEC0-B28A-BE78-37A840F6291F}"/>
              </a:ext>
            </a:extLst>
          </p:cNvPr>
          <p:cNvGrpSpPr/>
          <p:nvPr/>
        </p:nvGrpSpPr>
        <p:grpSpPr>
          <a:xfrm>
            <a:off x="2996488" y="863150"/>
            <a:ext cx="8452302" cy="1461142"/>
            <a:chOff x="2996488" y="4599834"/>
            <a:chExt cx="8452302" cy="1461142"/>
          </a:xfrm>
        </p:grpSpPr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225DF78-DA53-3C95-0AA8-8354F207586F}"/>
                </a:ext>
              </a:extLst>
            </p:cNvPr>
            <p:cNvSpPr txBox="1">
              <a:spLocks/>
            </p:cNvSpPr>
            <p:nvPr/>
          </p:nvSpPr>
          <p:spPr>
            <a:xfrm>
              <a:off x="5966959" y="4715877"/>
              <a:ext cx="5481831" cy="1229056"/>
            </a:xfrm>
            <a:prstGeom prst="rect">
              <a:avLst/>
            </a:prstGeom>
            <a:ln w="38100">
              <a:solidFill>
                <a:schemeClr val="bg2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2000" tIns="72000" rIns="144000" bIns="72000" anchor="ctr">
              <a:noAutofit/>
            </a:bodyPr>
            <a:lstStyle>
              <a:lvl1pPr marL="0" marR="0" indent="0" algn="l" defTabSz="412750" rtl="0" eaLnBrk="1" latinLnBrk="0" hangingPunct="1">
                <a:lnSpc>
                  <a:spcPct val="15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3038" algn="l"/>
                </a:tabLst>
                <a:defRPr sz="1800" b="1" i="0" u="none" strike="noStrike" cap="none" spc="-28" baseline="0">
                  <a:solidFill>
                    <a:schemeClr val="accent2"/>
                  </a:solidFill>
                  <a:uFillTx/>
                  <a:latin typeface="Inter" panose="02000503000000020004" pitchFamily="2" charset="0"/>
                  <a:ea typeface="Inter" panose="02000503000000020004" pitchFamily="2" charset="0"/>
                  <a:cs typeface="+mj-cs"/>
                  <a:sym typeface="Helvetica Neue"/>
                </a:defRPr>
              </a:lvl1pPr>
              <a:lvl2pPr marL="0" marR="0" indent="228600" algn="l" defTabSz="412750" rtl="0" eaLnBrk="1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Systemfont normal"/>
                <a:buNone/>
                <a:tabLst>
                  <a:tab pos="198438" algn="l"/>
                  <a:tab pos="262732" algn="l"/>
                </a:tabLst>
                <a:defRPr sz="2700" b="0" i="0" u="none" strike="noStrike" cap="none" spc="-28" baseline="0">
                  <a:solidFill>
                    <a:schemeClr val="accent2"/>
                  </a:solidFill>
                  <a:uFillTx/>
                  <a:latin typeface="Inter Light" panose="02000503000000020004" pitchFamily="2" charset="0"/>
                  <a:ea typeface="Inter Light" panose="02000503000000020004" pitchFamily="2" charset="0"/>
                  <a:cs typeface="+mj-cs"/>
                  <a:sym typeface="Helvetica Neue"/>
                </a:defRPr>
              </a:lvl2pPr>
              <a:lvl3pPr marL="0" marR="0" indent="457200" algn="l" defTabSz="412750" rtl="0" eaLnBrk="1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 b="0" i="0" u="none" strike="noStrike" cap="none" spc="-28" baseline="0">
                  <a:solidFill>
                    <a:srgbClr val="000000"/>
                  </a:solidFill>
                  <a:uFillTx/>
                  <a:latin typeface="Inter" panose="02000503000000020004" pitchFamily="2" charset="0"/>
                  <a:ea typeface="Inter" panose="02000503000000020004" pitchFamily="2" charset="0"/>
                  <a:cs typeface="+mj-cs"/>
                  <a:sym typeface="Helvetica Neue"/>
                </a:defRPr>
              </a:lvl3pPr>
              <a:lvl4pPr marL="0" marR="0" indent="685800" algn="l" defTabSz="412750" rtl="0" eaLnBrk="1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-28" baseline="0">
                  <a:solidFill>
                    <a:schemeClr val="accent2"/>
                  </a:solidFill>
                  <a:uFillTx/>
                  <a:latin typeface="Inter" panose="02000503000000020004" pitchFamily="2" charset="0"/>
                  <a:ea typeface="Inter" panose="02000503000000020004" pitchFamily="2" charset="0"/>
                  <a:cs typeface="+mj-cs"/>
                  <a:sym typeface="Helvetica Neue"/>
                </a:defRPr>
              </a:lvl4pPr>
              <a:lvl5pPr marL="0" marR="0" indent="914400" algn="l" defTabSz="412750" rtl="0" eaLnBrk="1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cap="none" spc="-28" baseline="0">
                  <a:solidFill>
                    <a:schemeClr val="accent2"/>
                  </a:solidFill>
                  <a:uFillTx/>
                  <a:latin typeface="Inter" panose="02000503000000020004" pitchFamily="2" charset="0"/>
                  <a:ea typeface="Inter" panose="02000503000000020004" pitchFamily="2" charset="0"/>
                  <a:cs typeface="+mj-cs"/>
                  <a:sym typeface="Helvetica Neue"/>
                </a:defRPr>
              </a:lvl5pPr>
              <a:lvl6pPr marL="1828800" marR="0" indent="-304800" algn="l" defTabSz="1219169" rtl="0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2133600" marR="0" indent="-304800" algn="l" defTabSz="1219169" rtl="0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2438400" marR="0" indent="-304800" algn="l" defTabSz="1219169" rtl="0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2743200" marR="0" indent="-304800" algn="l" defTabSz="1219169" rtl="0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r" defTabSz="412750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3038" algn="l"/>
                </a:tabLst>
                <a:defRPr/>
              </a:pPr>
              <a:r>
                <a:rPr kumimoji="0" lang="nb-NO" sz="1800" b="1" i="0" u="none" strike="noStrike" kern="1200" cap="none" spc="-28" normalizeH="0" baseline="0" noProof="0" dirty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Helvetica Neue"/>
                </a:rPr>
                <a:t>	  … er et </a:t>
              </a:r>
              <a:r>
                <a:rPr kumimoji="0" lang="nb-NO" sz="1800" b="1" i="0" u="none" strike="noStrike" kern="1200" cap="none" spc="-28" normalizeH="0" baseline="0" noProof="0" dirty="0" err="1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Helvetica Neue"/>
                </a:rPr>
                <a:t>strategihus</a:t>
              </a:r>
              <a:r>
                <a:rPr kumimoji="0" lang="nb-NO" sz="1800" b="1" i="0" u="none" strike="noStrike" kern="1200" cap="none" spc="-28" normalizeH="0" baseline="0" noProof="0" dirty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Helvetica Neue"/>
                </a:rPr>
                <a:t> som bistår med å integrere </a:t>
              </a:r>
              <a:br>
                <a:rPr kumimoji="0" lang="nb-NO" sz="1800" b="1" i="0" u="none" strike="noStrike" kern="1200" cap="none" spc="-28" normalizeH="0" baseline="0" noProof="0" dirty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Helvetica Neue"/>
                </a:rPr>
              </a:br>
              <a:r>
                <a:rPr kumimoji="0" lang="nb-NO" sz="1800" b="1" i="0" u="none" strike="noStrike" kern="1200" cap="none" spc="-28" normalizeH="0" baseline="0" noProof="0" dirty="0">
                  <a:ln>
                    <a:noFill/>
                  </a:ln>
                  <a:solidFill>
                    <a:srgbClr val="192C2B"/>
                  </a:solidFill>
                  <a:effectLst/>
                  <a:uLnTx/>
                  <a:uFillTx/>
                  <a:latin typeface="Inter Medium" panose="02000503000000020004" pitchFamily="2" charset="0"/>
                  <a:ea typeface="Inter Medium" panose="02000503000000020004" pitchFamily="2" charset="0"/>
                  <a:sym typeface="Helvetica Neue"/>
                </a:rPr>
                <a:t>bærekraft i investerings- og forretningsstrategier</a:t>
              </a:r>
            </a:p>
          </p:txBody>
        </p:sp>
        <p:pic>
          <p:nvPicPr>
            <p:cNvPr id="25" name="Bilde 2" descr="Et bilde som inneholder Font, Grafikk, tekst, logo&#10;&#10;Automatisk generert beskrivelse">
              <a:extLst>
                <a:ext uri="{FF2B5EF4-FFF2-40B4-BE49-F238E27FC236}">
                  <a16:creationId xmlns:a16="http://schemas.microsoft.com/office/drawing/2014/main" id="{AF0AF13E-0570-93E4-57F6-6AA37B6A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488" y="4599834"/>
              <a:ext cx="3071044" cy="1461142"/>
            </a:xfrm>
            <a:prstGeom prst="rect">
              <a:avLst/>
            </a:prstGeom>
            <a:noFill/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330B9-4144-69C8-047E-495A5EF819B3}"/>
              </a:ext>
            </a:extLst>
          </p:cNvPr>
          <p:cNvSpPr/>
          <p:nvPr/>
        </p:nvSpPr>
        <p:spPr>
          <a:xfrm>
            <a:off x="9933140" y="6027923"/>
            <a:ext cx="1954060" cy="828988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1CAADA-AC38-68C8-7019-652543ABD932}"/>
              </a:ext>
            </a:extLst>
          </p:cNvPr>
          <p:cNvSpPr txBox="1">
            <a:spLocks/>
          </p:cNvSpPr>
          <p:nvPr/>
        </p:nvSpPr>
        <p:spPr>
          <a:xfrm>
            <a:off x="3494763" y="3673414"/>
            <a:ext cx="7954026" cy="869851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412750" rtl="0" eaLnBrk="1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 sz="1800" b="1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0" marR="0" indent="2286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stemfont normal"/>
              <a:buNone/>
              <a:tabLst>
                <a:tab pos="198438" algn="l"/>
                <a:tab pos="262732" algn="l"/>
              </a:tabLst>
              <a:defRPr sz="2700" b="0" i="0" u="none" strike="noStrike" cap="none" spc="-28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0" marR="0" indent="4572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-28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0" marR="0" indent="6858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0" marR="0" indent="9144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/>
            </a:pP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Rådgiver for Family Offices </a:t>
            </a:r>
            <a:r>
              <a:rPr kumimoji="0" lang="nb-NO" sz="1800" b="1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og</a:t>
            </a: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 PE-selskaper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1C97CFA-643D-6BD7-FDC1-A01F3915AE10}"/>
              </a:ext>
            </a:extLst>
          </p:cNvPr>
          <p:cNvSpPr txBox="1">
            <a:spLocks/>
          </p:cNvSpPr>
          <p:nvPr/>
        </p:nvSpPr>
        <p:spPr>
          <a:xfrm>
            <a:off x="3494763" y="4697379"/>
            <a:ext cx="7954026" cy="869851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412750" rtl="0" eaLnBrk="1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 sz="1800" b="1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0" marR="0" indent="2286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stemfont normal"/>
              <a:buNone/>
              <a:tabLst>
                <a:tab pos="198438" algn="l"/>
                <a:tab pos="262732" algn="l"/>
              </a:tabLst>
              <a:defRPr sz="2700" b="0" i="0" u="none" strike="noStrike" cap="none" spc="-28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0" marR="0" indent="4572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-28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0" marR="0" indent="6858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0" marR="0" indent="9144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/>
            </a:pP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Integrering og verdiskapning av ‘</a:t>
            </a:r>
            <a:r>
              <a:rPr kumimoji="0" lang="nb-NO" sz="1800" b="1" i="0" u="none" strike="noStrike" kern="1200" cap="none" spc="-28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sustainability</a:t>
            </a: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 og </a:t>
            </a:r>
            <a:r>
              <a:rPr kumimoji="0" lang="nb-NO" sz="1800" b="1" i="0" u="none" strike="noStrike" kern="1200" cap="none" spc="-28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impact</a:t>
            </a: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’ for porteføljeselskap – fra DD til exit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1B5B933-B250-2D97-F8E3-B0D4AC5AC8DD}"/>
              </a:ext>
            </a:extLst>
          </p:cNvPr>
          <p:cNvSpPr txBox="1">
            <a:spLocks/>
          </p:cNvSpPr>
          <p:nvPr/>
        </p:nvSpPr>
        <p:spPr>
          <a:xfrm>
            <a:off x="3494763" y="2649448"/>
            <a:ext cx="7954026" cy="869851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412750" rtl="0" eaLnBrk="1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 sz="1800" b="1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0" marR="0" indent="2286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stemfont normal"/>
              <a:buNone/>
              <a:tabLst>
                <a:tab pos="198438" algn="l"/>
                <a:tab pos="262732" algn="l"/>
              </a:tabLst>
              <a:defRPr sz="2700" b="0" i="0" u="none" strike="noStrike" cap="none" spc="-28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0" marR="0" indent="4572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-28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0" marR="0" indent="6858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0" marR="0" indent="9144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/>
            </a:pPr>
            <a:r>
              <a:rPr kumimoji="0" lang="nb-NO" sz="1800" b="1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Finansbakgrunn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37055A-6524-48D1-391D-8ED2F4213E9F}"/>
              </a:ext>
            </a:extLst>
          </p:cNvPr>
          <p:cNvSpPr txBox="1">
            <a:spLocks/>
          </p:cNvSpPr>
          <p:nvPr/>
        </p:nvSpPr>
        <p:spPr>
          <a:xfrm>
            <a:off x="3494763" y="5769785"/>
            <a:ext cx="7954026" cy="869851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prstDash val="dash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ctr">
            <a:normAutofit/>
          </a:bodyPr>
          <a:lstStyle>
            <a:lvl1pPr marL="0" marR="0" indent="0" algn="l" defTabSz="412750" rtl="0" eaLnBrk="1" latinLnBrk="0" hangingPunct="1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 sz="1800" b="1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0" marR="0" indent="2286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stemfont normal"/>
              <a:buNone/>
              <a:tabLst>
                <a:tab pos="198438" algn="l"/>
                <a:tab pos="262732" algn="l"/>
              </a:tabLst>
              <a:defRPr sz="2700" b="0" i="0" u="none" strike="noStrike" cap="none" spc="-28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0" marR="0" indent="4572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 i="0" u="none" strike="noStrike" cap="none" spc="-28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0" marR="0" indent="6858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0" marR="0" indent="914400" algn="l" defTabSz="41275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-28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038" algn="l"/>
              </a:tabLst>
              <a:defRPr/>
            </a:pPr>
            <a:r>
              <a:rPr kumimoji="0" lang="nb-NO" sz="1800" b="0" i="0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…</a:t>
            </a:r>
            <a:r>
              <a:rPr kumimoji="0" lang="nb-NO" sz="1800" b="0" i="1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og synes </a:t>
            </a:r>
            <a:r>
              <a:rPr kumimoji="0" lang="nb-NO" sz="1800" b="0" i="1" u="none" strike="noStrike" kern="1200" cap="none" spc="-28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emerging</a:t>
            </a:r>
            <a:r>
              <a:rPr kumimoji="0" lang="nb-NO" sz="1800" b="0" i="1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 </a:t>
            </a:r>
            <a:r>
              <a:rPr kumimoji="0" lang="nb-NO" sz="1800" b="0" i="1" u="none" strike="noStrike" kern="1200" cap="none" spc="-28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markets</a:t>
            </a:r>
            <a:r>
              <a:rPr kumimoji="0" lang="nb-NO" sz="1800" b="0" i="1" u="none" strike="noStrike" kern="1200" cap="none" spc="-28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Helvetica Neue"/>
              </a:rPr>
              <a:t> er utrolig spennende.</a:t>
            </a:r>
            <a:endParaRPr kumimoji="0" lang="nb-NO" sz="1800" b="0" i="0" u="none" strike="noStrike" kern="1200" cap="none" spc="-28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00175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11" grpId="0" animBg="1"/>
      <p:bldP spid="13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7B61-F21B-1128-B2C5-9F61C025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Forventet IRR i dagens marked ligger typisk mellom 12 og 20 %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99D06-6BBA-C392-266F-A9AE8E24C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5B789C6-9F77-C571-D021-2991A0AE83C1}"/>
              </a:ext>
            </a:extLst>
          </p:cNvPr>
          <p:cNvSpPr txBox="1">
            <a:spLocks/>
          </p:cNvSpPr>
          <p:nvPr/>
        </p:nvSpPr>
        <p:spPr>
          <a:xfrm>
            <a:off x="571500" y="1631576"/>
            <a:ext cx="5157271" cy="4548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72000" tIns="72000" rIns="72000" bIns="72000" anchor="t">
            <a:normAutofit/>
          </a:bodyPr>
          <a:lstStyle>
            <a:lvl1pPr marL="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 sz="700" b="0" i="0" u="none" strike="noStrike" cap="none" spc="0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1pPr>
            <a:lvl2pPr marL="342107" marR="0" indent="-138907" algn="l" defTabSz="1219169" rtl="0" eaLnBrk="1" latinLnBrk="0" hangingPunct="1">
              <a:lnSpc>
                <a:spcPct val="6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 typeface="Systemfont normal"/>
              <a:buChar char="–"/>
              <a:tabLst>
                <a:tab pos="198438" algn="l"/>
                <a:tab pos="262732" algn="l"/>
              </a:tabLst>
              <a:defRPr sz="600" b="0" i="0" u="none" strike="noStrike" cap="none" spc="0" baseline="0">
                <a:solidFill>
                  <a:schemeClr val="accent2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+mj-cs"/>
                <a:sym typeface="Helvetica Neue"/>
              </a:defRPr>
            </a:lvl2pPr>
            <a:lvl3pPr marL="60960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000" b="0" i="0" u="none" strike="noStrike" cap="none" spc="0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3pPr>
            <a:lvl4pPr marL="914400" marR="0" indent="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900" b="0" i="0" u="none" strike="noStrike" cap="none" spc="0" baseline="0">
                <a:solidFill>
                  <a:srgbClr val="000000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4pPr>
            <a:lvl5pPr marL="15240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800" b="0" i="0" u="none" strike="noStrike" cap="none" spc="0" baseline="0">
                <a:solidFill>
                  <a:schemeClr val="accent2"/>
                </a:solidFill>
                <a:uFillTx/>
                <a:latin typeface="Inter" panose="02000503000000020004" pitchFamily="2" charset="0"/>
                <a:ea typeface="Inter" panose="02000503000000020004" pitchFamily="2" charset="0"/>
                <a:cs typeface="+mj-cs"/>
                <a:sym typeface="Helvetica Neue"/>
              </a:defRPr>
            </a:lvl5pPr>
            <a:lvl6pPr marL="18288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21336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24384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2743200" marR="0" indent="-304800" algn="l" defTabSz="1219169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5: Forventet IRR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20 av 28 spurte forventer en avkastning på 12-20%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3 forventer &gt;20%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5 forventer 8-12% (kun private investorer)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Det er veldig spredt basert på typen investor og mengden AUM.</a:t>
            </a: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None/>
              <a:tabLst>
                <a:tab pos="173038" algn="l"/>
              </a:tabLst>
              <a:defRPr/>
            </a:pPr>
            <a:r>
              <a:rPr kumimoji="0" lang="nb-NO" sz="1100" b="1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De som forventer IRR på 15-20% er 40% av respondentene, og karakteriseres av: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Char char="-"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80% er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family</a:t>
            </a: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offices</a:t>
            </a: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eller privatinvestor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Char char="-"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100% sier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track</a:t>
            </a: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-record og kompetanse til teamet er viktigst i investeringsbeslutning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Char char="-"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55% mener mangel på likviditet er største hinder for å investere mer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Char char="-"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55% vektlegger FNs bærekraftsmål, mens 36% mener bærekraft ikke spiller noen rolle</a:t>
            </a:r>
          </a:p>
          <a:p>
            <a:pPr marL="171450" marR="0" lvl="0" indent="-171450" algn="l" defTabSz="12191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3000"/>
              <a:buFontTx/>
              <a:buChar char="-"/>
              <a:tabLst>
                <a:tab pos="173038" algn="l"/>
              </a:tabLst>
              <a:defRPr/>
            </a:pP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Det er veldig likt fordelt mellom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buyout</a:t>
            </a: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,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venture</a:t>
            </a:r>
            <a:r>
              <a:rPr kumimoji="0" lang="nb-NO" sz="1100" b="0" i="0" u="none" strike="noStrike" kern="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 og </a:t>
            </a:r>
            <a:r>
              <a:rPr kumimoji="0" lang="nb-NO" sz="1100" b="0" i="0" u="none" strike="noStrike" kern="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Neue"/>
              </a:rPr>
              <a:t>growth</a:t>
            </a:r>
            <a:endParaRPr kumimoji="0" lang="nb-NO" sz="1100" b="0" i="0" u="none" strike="noStrike" kern="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Helvetica Neu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54ED24-5EB2-411B-29A8-AD0E2413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29" y="2086195"/>
            <a:ext cx="5909571" cy="31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973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1607A7-4CEE-6155-2E2B-49D0EABF9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BA6DF-BA5D-D424-E9B0-31A1A8FC2A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BE8983-6832-1021-168D-AFDC35D1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Mest interessante bransjer  for </a:t>
            </a:r>
            <a:r>
              <a:rPr lang="nb-NO" dirty="0" err="1"/>
              <a:t>LPene</a:t>
            </a:r>
            <a:r>
              <a:rPr lang="nb-NO" dirty="0"/>
              <a:t> i 2025?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9F41D5B-E5D7-D693-90F2-59AC741E4951}"/>
              </a:ext>
            </a:extLst>
          </p:cNvPr>
          <p:cNvGraphicFramePr/>
          <p:nvPr/>
        </p:nvGraphicFramePr>
        <p:xfrm>
          <a:off x="571500" y="1853440"/>
          <a:ext cx="10701337" cy="347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3394719-E4B8-7105-96FF-4F3CF0A8F83A}"/>
              </a:ext>
            </a:extLst>
          </p:cNvPr>
          <p:cNvSpPr txBox="1">
            <a:spLocks/>
          </p:cNvSpPr>
          <p:nvPr/>
        </p:nvSpPr>
        <p:spPr>
          <a:xfrm>
            <a:off x="848121" y="5325303"/>
            <a:ext cx="838800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IT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6A5C3C-DF32-9124-47CF-AE24187E606C}"/>
              </a:ext>
            </a:extLst>
          </p:cNvPr>
          <p:cNvSpPr txBox="1">
            <a:spLocks/>
          </p:cNvSpPr>
          <p:nvPr/>
        </p:nvSpPr>
        <p:spPr>
          <a:xfrm>
            <a:off x="1642184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Financial Services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2E411D-4BCC-348B-604D-18BDF8E5A6A0}"/>
              </a:ext>
            </a:extLst>
          </p:cNvPr>
          <p:cNvSpPr txBox="1">
            <a:spLocks/>
          </p:cNvSpPr>
          <p:nvPr/>
        </p:nvSpPr>
        <p:spPr>
          <a:xfrm>
            <a:off x="2436275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Cleantech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9CFA7A-47D2-841C-16DA-03D7B0123DBE}"/>
              </a:ext>
            </a:extLst>
          </p:cNvPr>
          <p:cNvSpPr txBox="1">
            <a:spLocks/>
          </p:cNvSpPr>
          <p:nvPr/>
        </p:nvSpPr>
        <p:spPr>
          <a:xfrm>
            <a:off x="4024457" y="5325303"/>
            <a:ext cx="838828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Business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related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products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5CFE7B3-1F58-E0F4-2797-5564C946207C}"/>
              </a:ext>
            </a:extLst>
          </p:cNvPr>
          <p:cNvSpPr txBox="1">
            <a:spLocks/>
          </p:cNvSpPr>
          <p:nvPr/>
        </p:nvSpPr>
        <p:spPr>
          <a:xfrm>
            <a:off x="4818548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Retail and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consumer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products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BDB862-D183-1965-F5D4-1AD817EB3961}"/>
              </a:ext>
            </a:extLst>
          </p:cNvPr>
          <p:cNvSpPr txBox="1">
            <a:spLocks/>
          </p:cNvSpPr>
          <p:nvPr/>
        </p:nvSpPr>
        <p:spPr>
          <a:xfrm>
            <a:off x="5612639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Energy and petroleum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53D98D2-7883-C5B6-6C9E-7933B72E1B9E}"/>
              </a:ext>
            </a:extLst>
          </p:cNvPr>
          <p:cNvSpPr txBox="1">
            <a:spLocks/>
          </p:cNvSpPr>
          <p:nvPr/>
        </p:nvSpPr>
        <p:spPr>
          <a:xfrm>
            <a:off x="6406730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Green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energy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899E74-CDE7-78D0-D993-36587E9A7437}"/>
              </a:ext>
            </a:extLst>
          </p:cNvPr>
          <p:cNvSpPr txBox="1">
            <a:spLocks/>
          </p:cNvSpPr>
          <p:nvPr/>
        </p:nvSpPr>
        <p:spPr>
          <a:xfrm>
            <a:off x="7200821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Life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sciences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F380C33-06FF-45B4-F29E-C488BEC22229}"/>
              </a:ext>
            </a:extLst>
          </p:cNvPr>
          <p:cNvSpPr txBox="1">
            <a:spLocks/>
          </p:cNvSpPr>
          <p:nvPr/>
        </p:nvSpPr>
        <p:spPr>
          <a:xfrm>
            <a:off x="7994912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Chemicals and materials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AF36400-9D18-95D1-B28C-65E830395BE1}"/>
              </a:ext>
            </a:extLst>
          </p:cNvPr>
          <p:cNvSpPr txBox="1">
            <a:spLocks/>
          </p:cNvSpPr>
          <p:nvPr/>
        </p:nvSpPr>
        <p:spPr>
          <a:xfrm>
            <a:off x="8789003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Real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estate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7BA057-62DD-197E-CB06-058707233932}"/>
              </a:ext>
            </a:extLst>
          </p:cNvPr>
          <p:cNvSpPr txBox="1">
            <a:spLocks/>
          </p:cNvSpPr>
          <p:nvPr/>
        </p:nvSpPr>
        <p:spPr>
          <a:xfrm>
            <a:off x="9583094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Transport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C5346A6-22E3-A658-8348-71C7788C319F}"/>
              </a:ext>
            </a:extLst>
          </p:cNvPr>
          <p:cNvSpPr txBox="1">
            <a:spLocks/>
          </p:cNvSpPr>
          <p:nvPr/>
        </p:nvSpPr>
        <p:spPr>
          <a:xfrm>
            <a:off x="10377188" y="5325303"/>
            <a:ext cx="838828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Agnostic</a:t>
            </a:r>
            <a:endParaRPr kumimoji="0" lang="nb-NO" sz="1200" b="0" i="0" u="none" strike="noStrike" kern="0" cap="none" spc="-85" normalizeH="0" baseline="0" noProof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Bold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AC488C-048A-D25D-D56D-FE4627638A7B}"/>
              </a:ext>
            </a:extLst>
          </p:cNvPr>
          <p:cNvSpPr txBox="1">
            <a:spLocks/>
          </p:cNvSpPr>
          <p:nvPr/>
        </p:nvSpPr>
        <p:spPr>
          <a:xfrm>
            <a:off x="3230366" y="5325303"/>
            <a:ext cx="838828" cy="68324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Business </a:t>
            </a: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related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services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F1400A8-60AC-031D-A003-E9A7EDD9B791}"/>
              </a:ext>
            </a:extLst>
          </p:cNvPr>
          <p:cNvCxnSpPr/>
          <p:nvPr/>
        </p:nvCxnSpPr>
        <p:spPr>
          <a:xfrm flipV="1">
            <a:off x="3741653" y="1949155"/>
            <a:ext cx="794091" cy="731831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764F41E-C8AD-023A-4864-726F2111071E}"/>
              </a:ext>
            </a:extLst>
          </p:cNvPr>
          <p:cNvSpPr/>
          <p:nvPr/>
        </p:nvSpPr>
        <p:spPr>
          <a:xfrm>
            <a:off x="4535744" y="1292742"/>
            <a:ext cx="1036740" cy="942852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80% av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buyout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-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LPene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Regular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E00D58-839A-2178-4C51-2C56CB353D61}"/>
              </a:ext>
            </a:extLst>
          </p:cNvPr>
          <p:cNvCxnSpPr>
            <a:cxnSpLocks/>
          </p:cNvCxnSpPr>
          <p:nvPr/>
        </p:nvCxnSpPr>
        <p:spPr>
          <a:xfrm flipV="1">
            <a:off x="1366887" y="2019563"/>
            <a:ext cx="871476" cy="216031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A5208FC-526A-7B53-1784-C743811D9290}"/>
              </a:ext>
            </a:extLst>
          </p:cNvPr>
          <p:cNvSpPr/>
          <p:nvPr/>
        </p:nvSpPr>
        <p:spPr>
          <a:xfrm>
            <a:off x="2238363" y="1363150"/>
            <a:ext cx="1036740" cy="942852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70% av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growth-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Regular"/>
              </a:rPr>
              <a:t>LPene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Inter Regular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85DFD0A-3918-9F20-3249-9E871B356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" y="64094"/>
            <a:ext cx="5234400" cy="4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1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74AC8-A8D7-A56F-A8C6-F99CBF88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694DE67-3147-C0AD-EF09-6789D1C85C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94DE67-3147-C0AD-EF09-6789D1C85C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7B3002F-BB50-E853-B674-DB405142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5FE751-BDA0-826C-E450-7EE49857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537" y="2101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EEFF8-7A64-36B8-6C7D-F13F5C7A94DF}"/>
              </a:ext>
            </a:extLst>
          </p:cNvPr>
          <p:cNvSpPr txBox="1"/>
          <p:nvPr/>
        </p:nvSpPr>
        <p:spPr>
          <a:xfrm>
            <a:off x="719999" y="620624"/>
            <a:ext cx="1094531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Mange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fondsforvaltere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planlegger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å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samle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inn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penger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i 2025,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blant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annet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som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resultat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av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utsettelser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3297B-79FC-370F-2827-9707D0487201}"/>
              </a:ext>
            </a:extLst>
          </p:cNvPr>
          <p:cNvSpPr txBox="1"/>
          <p:nvPr/>
        </p:nvSpPr>
        <p:spPr>
          <a:xfrm>
            <a:off x="5781302" y="5911153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6F84222-E86B-979C-FD28-A8806AEF37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014291"/>
              </p:ext>
            </p:extLst>
          </p:nvPr>
        </p:nvGraphicFramePr>
        <p:xfrm>
          <a:off x="6731676" y="1986635"/>
          <a:ext cx="5189453" cy="379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9">
            <a:extLst>
              <a:ext uri="{FF2B5EF4-FFF2-40B4-BE49-F238E27FC236}">
                <a16:creationId xmlns:a16="http://schemas.microsoft.com/office/drawing/2014/main" id="{4895E725-7A52-E5B2-B9FA-6294499DB376}"/>
              </a:ext>
            </a:extLst>
          </p:cNvPr>
          <p:cNvSpPr txBox="1">
            <a:spLocks/>
          </p:cNvSpPr>
          <p:nvPr/>
        </p:nvSpPr>
        <p:spPr>
          <a:xfrm>
            <a:off x="4320507" y="4908126"/>
            <a:ext cx="4402800" cy="35928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E220DCC-B733-8013-9B48-C61DD3DF53AC}"/>
              </a:ext>
            </a:extLst>
          </p:cNvPr>
          <p:cNvSpPr txBox="1">
            <a:spLocks/>
          </p:cNvSpPr>
          <p:nvPr/>
        </p:nvSpPr>
        <p:spPr>
          <a:xfrm>
            <a:off x="847665" y="1996490"/>
            <a:ext cx="5884011" cy="3940458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2/3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fondsforvalterne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forventer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å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skaffe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kapital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10 % av fondsforvalterne planla opprinnelig å skaffe midler i 2024 eller nærmeste fremtid, men har allerede utsatt innsamlingen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2324856-DFB4-CC95-6E20-52DA9BA51896}"/>
              </a:ext>
            </a:extLst>
          </p:cNvPr>
          <p:cNvSpPr txBox="1">
            <a:spLocks/>
          </p:cNvSpPr>
          <p:nvPr/>
        </p:nvSpPr>
        <p:spPr>
          <a:xfrm>
            <a:off x="8792923" y="5782234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Nei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6A5CD93-BC99-67AF-52BB-018F50B6AF8F}"/>
              </a:ext>
            </a:extLst>
          </p:cNvPr>
          <p:cNvSpPr txBox="1">
            <a:spLocks/>
          </p:cNvSpPr>
          <p:nvPr/>
        </p:nvSpPr>
        <p:spPr>
          <a:xfrm>
            <a:off x="9570101" y="5782234"/>
            <a:ext cx="1000194" cy="3492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113C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83D14-3A1C-7DC8-9D3E-F2C1996FF960}"/>
              </a:ext>
            </a:extLst>
          </p:cNvPr>
          <p:cNvSpPr/>
          <p:nvPr/>
        </p:nvSpPr>
        <p:spPr>
          <a:xfrm>
            <a:off x="8723307" y="5912276"/>
            <a:ext cx="90000" cy="89126"/>
          </a:xfrm>
          <a:prstGeom prst="rect">
            <a:avLst/>
          </a:prstGeom>
          <a:solidFill>
            <a:srgbClr val="E897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44F8C-E009-574C-BAF8-4755B61CDBC6}"/>
              </a:ext>
            </a:extLst>
          </p:cNvPr>
          <p:cNvSpPr/>
          <p:nvPr/>
        </p:nvSpPr>
        <p:spPr>
          <a:xfrm>
            <a:off x="9506393" y="5912276"/>
            <a:ext cx="90000" cy="89126"/>
          </a:xfrm>
          <a:prstGeom prst="rect">
            <a:avLst/>
          </a:prstGeom>
          <a:solidFill>
            <a:srgbClr val="4494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29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1EC1-0D2B-CFB8-97A1-63E1EC75C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5C2770B-506B-66D0-1871-6981B48C74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C2770B-506B-66D0-1871-6981B48C74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62A5249-7D64-9C3E-3182-347C6A8A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18E9-4F7F-4EA6-B501-9DBD8E5CFD9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F58D0-24FC-F750-DBFB-D36040386820}"/>
              </a:ext>
            </a:extLst>
          </p:cNvPr>
          <p:cNvSpPr txBox="1"/>
          <p:nvPr/>
        </p:nvSpPr>
        <p:spPr>
          <a:xfrm>
            <a:off x="719999" y="620624"/>
            <a:ext cx="1094531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dirty="0">
                <a:solidFill>
                  <a:srgbClr val="113C3E"/>
                </a:solidFill>
                <a:latin typeface="Georgia"/>
              </a:rPr>
              <a:t>Med et h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jemmemarked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som er viktig for penge-innsamling gir det noen spørsmål fra 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GPene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5AE69-D810-E34E-B2E8-0BCD7CAEB6B3}"/>
              </a:ext>
            </a:extLst>
          </p:cNvPr>
          <p:cNvSpPr txBox="1"/>
          <p:nvPr/>
        </p:nvSpPr>
        <p:spPr>
          <a:xfrm>
            <a:off x="5781302" y="5911153"/>
            <a:ext cx="58840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800" b="0" i="1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</a:t>
            </a:r>
            <a:r>
              <a:rPr kumimoji="0" lang="en-GB" altLang="nb-NO" sz="800" b="0" i="1" u="none" strike="noStrike" kern="1200" cap="none" spc="0" normalizeH="0" baseline="0" noProof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Menon Economics</a:t>
            </a:r>
            <a:endParaRPr kumimoji="0" lang="en-GB" altLang="nb-NO" sz="800" b="0" i="1" u="none" strike="noStrike" kern="1200" cap="none" spc="0" normalizeH="0" baseline="0" noProof="0" dirty="0">
              <a:ln>
                <a:noFill/>
              </a:ln>
              <a:solidFill>
                <a:srgbClr val="113C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58B390-39D1-247B-2D56-B685C46C3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019397"/>
              </p:ext>
            </p:extLst>
          </p:nvPr>
        </p:nvGraphicFramePr>
        <p:xfrm>
          <a:off x="1932110" y="2312429"/>
          <a:ext cx="7888225" cy="310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574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0AA47-A7F5-188E-79BF-05D5FCCA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18E9-4F7F-4EA6-B501-9DBD8E5CFD9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BC807-140A-0E34-628D-356548DA109A}"/>
              </a:ext>
            </a:extLst>
          </p:cNvPr>
          <p:cNvSpPr txBox="1"/>
          <p:nvPr/>
        </p:nvSpPr>
        <p:spPr>
          <a:xfrm>
            <a:off x="719999" y="2228671"/>
            <a:ext cx="1094531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dirty="0">
                <a:solidFill>
                  <a:srgbClr val="113C3E"/>
                </a:solidFill>
                <a:latin typeface="Georgia"/>
              </a:rPr>
              <a:t>Hvilke forventninger har </a:t>
            </a:r>
            <a:r>
              <a:rPr lang="nb-NO" sz="3600" dirty="0" err="1">
                <a:solidFill>
                  <a:srgbClr val="113C3E"/>
                </a:solidFill>
                <a:latin typeface="Georgia"/>
              </a:rPr>
              <a:t>LPene</a:t>
            </a:r>
            <a:r>
              <a:rPr lang="nb-NO" sz="3600" dirty="0">
                <a:solidFill>
                  <a:srgbClr val="113C3E"/>
                </a:solidFill>
                <a:latin typeface="Georgia"/>
              </a:rPr>
              <a:t> i dagens marked, og hvordan vektlegger de bærekraft i dag?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113C3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Hva er de viktigste fokusområdene nå </a:t>
            </a:r>
            <a:r>
              <a:rPr lang="nb-NO" sz="3600" dirty="0">
                <a:solidFill>
                  <a:srgbClr val="113C3E"/>
                </a:solidFill>
                <a:latin typeface="Georgia"/>
              </a:rPr>
              <a:t>og fremover?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57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588FB-3E89-9E4E-AEF2-AC3DFE344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9FBB-671A-1057-ACDE-F376BDE3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2400" dirty="0"/>
              <a:t>Undersøkelsen tok for seg </a:t>
            </a:r>
            <a:r>
              <a:rPr lang="nb-NO" sz="2400" dirty="0" err="1"/>
              <a:t>LPers</a:t>
            </a:r>
            <a:r>
              <a:rPr lang="nb-NO" sz="2400" dirty="0"/>
              <a:t> forventninger til dagens marked og bestod av en overvekt av familiekontorer, god spredning på AUM og god spredning i segmenter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08BB6-BA6D-07CD-07FB-4B50F367D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DBD25-7D6A-82A0-061A-7224A9DC3814}"/>
              </a:ext>
            </a:extLst>
          </p:cNvPr>
          <p:cNvSpPr/>
          <p:nvPr/>
        </p:nvSpPr>
        <p:spPr>
          <a:xfrm>
            <a:off x="742123" y="1571746"/>
            <a:ext cx="2737546" cy="3714508"/>
          </a:xfrm>
          <a:prstGeom prst="ellipse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28 respondenter: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rPr>
              <a:t>Overvekt familiekontorer, men også fond-i-fond / statlige fond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65DCE6-4D55-ECC9-F847-6BDA43B807F0}"/>
              </a:ext>
            </a:extLst>
          </p:cNvPr>
          <p:cNvSpPr/>
          <p:nvPr/>
        </p:nvSpPr>
        <p:spPr>
          <a:xfrm>
            <a:off x="3375856" y="1571746"/>
            <a:ext cx="2737546" cy="371450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rPr>
              <a:t>Jevn spredning på størrelse og kapital under forvaltning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3AAD73-39C4-1E17-7222-195891A746DC}"/>
              </a:ext>
            </a:extLst>
          </p:cNvPr>
          <p:cNvSpPr/>
          <p:nvPr/>
        </p:nvSpPr>
        <p:spPr>
          <a:xfrm>
            <a:off x="6009589" y="1571746"/>
            <a:ext cx="2737546" cy="371450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7F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 Regular"/>
                <a:sym typeface="Inter Regular"/>
              </a:rPr>
              <a:t>Over 70% forventer en IRR på 12-20%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3925E1-C940-BD12-D4C4-C0EE9F148B90}"/>
              </a:ext>
            </a:extLst>
          </p:cNvPr>
          <p:cNvSpPr/>
          <p:nvPr/>
        </p:nvSpPr>
        <p:spPr>
          <a:xfrm>
            <a:off x="8643323" y="1571746"/>
            <a:ext cx="2737546" cy="371450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 Regular"/>
              <a:sym typeface="Inter Regular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FDAC760-2A94-13A7-C807-B64C69FEC7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859784"/>
              </p:ext>
            </p:extLst>
          </p:nvPr>
        </p:nvGraphicFramePr>
        <p:xfrm>
          <a:off x="8800897" y="2530371"/>
          <a:ext cx="2422398" cy="2134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74505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C0D8-EC4E-957E-6775-C72452ED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364FE5-3A34-B7FD-76A4-18FC4BE6E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868B1-074A-42CE-BC29-2A57BEB425AE}"/>
              </a:ext>
            </a:extLst>
          </p:cNvPr>
          <p:cNvSpPr/>
          <p:nvPr/>
        </p:nvSpPr>
        <p:spPr>
          <a:xfrm>
            <a:off x="1295567" y="1126090"/>
            <a:ext cx="9663982" cy="913073"/>
          </a:xfrm>
          <a:prstGeom prst="round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Viktigste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faktor ved investeringsbeslutning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er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track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record og kontinuitet i team, og kompetanse til forvalter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1A9040-31B3-F000-82AB-E508B946EB95}"/>
              </a:ext>
            </a:extLst>
          </p:cNvPr>
          <p:cNvSpPr/>
          <p:nvPr/>
        </p:nvSpPr>
        <p:spPr>
          <a:xfrm>
            <a:off x="583628" y="1126090"/>
            <a:ext cx="642529" cy="91307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59CE8D-7FF1-DC6D-3B84-A21C74ECD384}"/>
              </a:ext>
            </a:extLst>
          </p:cNvPr>
          <p:cNvSpPr/>
          <p:nvPr/>
        </p:nvSpPr>
        <p:spPr>
          <a:xfrm>
            <a:off x="1298714" y="2136579"/>
            <a:ext cx="9663982" cy="913073"/>
          </a:xfrm>
          <a:prstGeom prst="round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Største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hinder for å allokere mer forvaltningskapital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til aktive eierfond er høye kostnader, uklare exit-strategier og likviditet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11DB2-1A2B-5C0E-4DFA-194620E6BC50}"/>
              </a:ext>
            </a:extLst>
          </p:cNvPr>
          <p:cNvSpPr/>
          <p:nvPr/>
        </p:nvSpPr>
        <p:spPr>
          <a:xfrm>
            <a:off x="586775" y="2136579"/>
            <a:ext cx="642529" cy="91307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501FAB-CFCF-B7DB-12AD-59400ABBA7EA}"/>
              </a:ext>
            </a:extLst>
          </p:cNvPr>
          <p:cNvSpPr/>
          <p:nvPr/>
        </p:nvSpPr>
        <p:spPr>
          <a:xfrm>
            <a:off x="1298714" y="3147068"/>
            <a:ext cx="9663982" cy="913073"/>
          </a:xfrm>
          <a:prstGeom prst="round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Bærekraft er i liten grad styrende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for investeringsbeslutningene i den grad de ikke påvirker lønnsomhet </a:t>
            </a: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og risiko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30D642-02C1-99AE-230F-51F3E08AF98D}"/>
              </a:ext>
            </a:extLst>
          </p:cNvPr>
          <p:cNvSpPr/>
          <p:nvPr/>
        </p:nvSpPr>
        <p:spPr>
          <a:xfrm>
            <a:off x="586775" y="3147068"/>
            <a:ext cx="642529" cy="91307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6233E8-9B8C-67C8-7517-9B82F11B66C5}"/>
              </a:ext>
            </a:extLst>
          </p:cNvPr>
          <p:cNvSpPr/>
          <p:nvPr/>
        </p:nvSpPr>
        <p:spPr>
          <a:xfrm>
            <a:off x="1298714" y="4157557"/>
            <a:ext cx="9663982" cy="913073"/>
          </a:xfrm>
          <a:prstGeom prst="round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IT, software og ikke-produktrelaterte tjenester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dominerer som de viktigste sektorene i 2025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29815B-8355-1138-93F7-B5347ED1A031}"/>
              </a:ext>
            </a:extLst>
          </p:cNvPr>
          <p:cNvSpPr/>
          <p:nvPr/>
        </p:nvSpPr>
        <p:spPr>
          <a:xfrm>
            <a:off x="586775" y="4157557"/>
            <a:ext cx="642529" cy="91307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D908F9D-5DBF-C483-1D94-C2820673275D}"/>
              </a:ext>
            </a:extLst>
          </p:cNvPr>
          <p:cNvSpPr/>
          <p:nvPr/>
        </p:nvSpPr>
        <p:spPr>
          <a:xfrm>
            <a:off x="1298714" y="5168046"/>
            <a:ext cx="9663982" cy="913073"/>
          </a:xfrm>
          <a:prstGeom prst="round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Investeringslandskapet forventes å preges sterkt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av g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eopolitisk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risiko, makroøkonomiske forhold og AI i årene fremover.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EEF90B-0216-BF4E-369A-2B456567384B}"/>
              </a:ext>
            </a:extLst>
          </p:cNvPr>
          <p:cNvSpPr/>
          <p:nvPr/>
        </p:nvSpPr>
        <p:spPr>
          <a:xfrm>
            <a:off x="586775" y="5168046"/>
            <a:ext cx="642529" cy="91307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18D1B-F5A1-4830-08AF-B497C963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8600"/>
            <a:ext cx="11049000" cy="683247"/>
          </a:xfrm>
        </p:spPr>
        <p:txBody>
          <a:bodyPr>
            <a:normAutofit/>
          </a:bodyPr>
          <a:lstStyle/>
          <a:p>
            <a:r>
              <a:rPr lang="nb-NO" sz="2200" dirty="0"/>
              <a:t>Hovedfunnene er delt i 5:</a:t>
            </a:r>
          </a:p>
        </p:txBody>
      </p:sp>
    </p:spTree>
    <p:extLst>
      <p:ext uri="{BB962C8B-B14F-4D97-AF65-F5344CB8AC3E}">
        <p14:creationId xmlns:p14="http://schemas.microsoft.com/office/powerpoint/2010/main" val="2339723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7" grpId="0" animBg="1"/>
      <p:bldP spid="12" grpId="0" animBg="1"/>
      <p:bldP spid="19" grpId="0" animBg="1"/>
      <p:bldP spid="18" grpId="0" animBg="1"/>
      <p:bldP spid="21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C9A8C-A909-9387-5AC1-370C34C2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A79705-F759-80DD-0336-9DC472457210}"/>
              </a:ext>
            </a:extLst>
          </p:cNvPr>
          <p:cNvSpPr txBox="1">
            <a:spLocks/>
          </p:cNvSpPr>
          <p:nvPr/>
        </p:nvSpPr>
        <p:spPr>
          <a:xfrm>
            <a:off x="804343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Historisk avkastning / Lønnsomhet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FB294-B15B-71BD-898E-8F264BA5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Hva vektlegges mest i en investeringsbeslutning? (flervalg)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09907-775A-B334-D613-B1D18EDC7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0B58011-CDAE-EE86-6C2E-48351F78BD06}"/>
              </a:ext>
            </a:extLst>
          </p:cNvPr>
          <p:cNvGraphicFramePr/>
          <p:nvPr/>
        </p:nvGraphicFramePr>
        <p:xfrm>
          <a:off x="571500" y="1143000"/>
          <a:ext cx="11049000" cy="425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7D976AD-FC2F-6E9D-49F1-2EC4ABF74270}"/>
              </a:ext>
            </a:extLst>
          </p:cNvPr>
          <p:cNvSpPr txBox="1">
            <a:spLocks/>
          </p:cNvSpPr>
          <p:nvPr/>
        </p:nvSpPr>
        <p:spPr>
          <a:xfrm>
            <a:off x="1988929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Risikojustert avkastning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F66268-BEAA-96F9-A0DC-328BA7095AD5}"/>
              </a:ext>
            </a:extLst>
          </p:cNvPr>
          <p:cNvSpPr txBox="1">
            <a:spLocks/>
          </p:cNvSpPr>
          <p:nvPr/>
        </p:nvSpPr>
        <p:spPr>
          <a:xfrm>
            <a:off x="3173515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Investerings-strategi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963EC4-C85A-573F-F64C-EFF493C2636E}"/>
              </a:ext>
            </a:extLst>
          </p:cNvPr>
          <p:cNvSpPr txBox="1">
            <a:spLocks/>
          </p:cNvSpPr>
          <p:nvPr/>
        </p:nvSpPr>
        <p:spPr>
          <a:xfrm>
            <a:off x="4358101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Track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 record og kontinuitet i teamet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67D056-B713-15CD-ABF9-00738D388AB6}"/>
              </a:ext>
            </a:extLst>
          </p:cNvPr>
          <p:cNvSpPr txBox="1">
            <a:spLocks/>
          </p:cNvSpPr>
          <p:nvPr/>
        </p:nvSpPr>
        <p:spPr>
          <a:xfrm>
            <a:off x="5542687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Kompetanse til forvalter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DE567D-C97A-B2F6-8C44-A089EDAA1503}"/>
              </a:ext>
            </a:extLst>
          </p:cNvPr>
          <p:cNvSpPr txBox="1">
            <a:spLocks/>
          </p:cNvSpPr>
          <p:nvPr/>
        </p:nvSpPr>
        <p:spPr>
          <a:xfrm>
            <a:off x="6727273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Grad av ESG-fokus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C3CD77-3A22-1F1C-36CD-0B549B74FF35}"/>
              </a:ext>
            </a:extLst>
          </p:cNvPr>
          <p:cNvSpPr txBox="1">
            <a:spLocks/>
          </p:cNvSpPr>
          <p:nvPr/>
        </p:nvSpPr>
        <p:spPr>
          <a:xfrm>
            <a:off x="7911859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Impact</a:t>
            </a: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-dimensjon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13AA7C-DD9A-EEE3-E94B-BC6DAECF9247}"/>
              </a:ext>
            </a:extLst>
          </p:cNvPr>
          <p:cNvSpPr txBox="1">
            <a:spLocks/>
          </p:cNvSpPr>
          <p:nvPr/>
        </p:nvSpPr>
        <p:spPr>
          <a:xfrm>
            <a:off x="9096445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Mulighet til aktiv involvering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032354-E9DA-9836-420D-8CCA287EFA63}"/>
              </a:ext>
            </a:extLst>
          </p:cNvPr>
          <p:cNvSpPr txBox="1">
            <a:spLocks/>
          </p:cNvSpPr>
          <p:nvPr/>
        </p:nvSpPr>
        <p:spPr>
          <a:xfrm>
            <a:off x="10281034" y="5362977"/>
            <a:ext cx="1339466" cy="683247"/>
          </a:xfrm>
          <a:prstGeom prst="rect">
            <a:avLst/>
          </a:prstGeom>
          <a:solidFill>
            <a:srgbClr val="FFF7F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000" tIns="72000" rIns="72000" bIns="72000" anchor="t">
            <a:noAutofit/>
          </a:bodyPr>
          <a:lstStyle>
            <a:lvl1pPr marL="0" marR="0" indent="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 sz="1800" b="0" i="0" u="none" strike="noStrike" cap="none" spc="-85" baseline="0">
                <a:solidFill>
                  <a:schemeClr val="accent2"/>
                </a:solidFill>
                <a:uFillTx/>
                <a:latin typeface="Inter Medium" panose="02000503000000020004" pitchFamily="2" charset="0"/>
                <a:ea typeface="Inter Medium" panose="02000503000000020004" pitchFamily="2" charset="0"/>
                <a:cs typeface="+mn-cs"/>
                <a:sym typeface="Inter Bold"/>
              </a:defRPr>
            </a:lvl1pPr>
            <a:lvl2pPr marL="0" marR="0" indent="228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2pPr>
            <a:lvl3pPr marL="0" marR="0" indent="457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3pPr>
            <a:lvl4pPr marL="0" marR="0" indent="685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4pPr>
            <a:lvl5pPr marL="0" marR="0" indent="9144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5pPr>
            <a:lvl6pPr marL="0" marR="0" indent="11430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6pPr>
            <a:lvl7pPr marL="0" marR="0" indent="13716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7pPr>
            <a:lvl8pPr marL="0" marR="0" indent="16002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8pPr>
            <a:lvl9pPr marL="0" marR="0" indent="1828800" algn="l" defTabSz="121916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0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9pPr>
          </a:lstStyle>
          <a:p>
            <a:pPr marL="0" marR="0" lvl="0" indent="0" algn="ctr" defTabSz="121916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85188" algn="l"/>
              </a:tabLst>
              <a:defRPr/>
            </a:pPr>
            <a:r>
              <a:rPr kumimoji="0" lang="nb-NO" sz="1200" b="0" i="0" u="none" strike="noStrike" kern="0" cap="none" spc="-85" normalizeH="0" baseline="0" noProof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sym typeface="Inter Bold"/>
              </a:rPr>
              <a:t>Likviditet og exit-strategi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CA3629-D611-003E-BD15-00A7069FC642}"/>
              </a:ext>
            </a:extLst>
          </p:cNvPr>
          <p:cNvCxnSpPr>
            <a:cxnSpLocks/>
          </p:cNvCxnSpPr>
          <p:nvPr/>
        </p:nvCxnSpPr>
        <p:spPr>
          <a:xfrm flipV="1">
            <a:off x="5165574" y="2057455"/>
            <a:ext cx="832207" cy="389107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722C13E-DEB3-64F1-D033-C325ABA00DD2}"/>
              </a:ext>
            </a:extLst>
          </p:cNvPr>
          <p:cNvSpPr/>
          <p:nvPr/>
        </p:nvSpPr>
        <p:spPr>
          <a:xfrm>
            <a:off x="5997781" y="1320556"/>
            <a:ext cx="1171231" cy="1169835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Viktigst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for</a:t>
            </a: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 de som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allokerer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lite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4545E-C88A-287A-EAFD-01701FB61F63}"/>
              </a:ext>
            </a:extLst>
          </p:cNvPr>
          <p:cNvCxnSpPr>
            <a:cxnSpLocks/>
          </p:cNvCxnSpPr>
          <p:nvPr/>
        </p:nvCxnSpPr>
        <p:spPr>
          <a:xfrm flipV="1">
            <a:off x="6359703" y="3469530"/>
            <a:ext cx="966540" cy="362952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92BA932-7EF8-5FAF-4F12-FC2AD3769561}"/>
              </a:ext>
            </a:extLst>
          </p:cNvPr>
          <p:cNvSpPr/>
          <p:nvPr/>
        </p:nvSpPr>
        <p:spPr>
          <a:xfrm>
            <a:off x="7326243" y="2732631"/>
            <a:ext cx="1171231" cy="1169835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Viktigst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for</a:t>
            </a: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 de som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allokerer</a:t>
            </a:r>
            <a:b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mye</a:t>
            </a: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5A794A-8191-64EC-E3E0-919037915BDA}"/>
              </a:ext>
            </a:extLst>
          </p:cNvPr>
          <p:cNvCxnSpPr>
            <a:cxnSpLocks/>
          </p:cNvCxnSpPr>
          <p:nvPr/>
        </p:nvCxnSpPr>
        <p:spPr>
          <a:xfrm flipV="1">
            <a:off x="3986373" y="3235140"/>
            <a:ext cx="3311883" cy="623497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EE19DC-D465-EB00-C417-51C3D0B210E9}"/>
              </a:ext>
            </a:extLst>
          </p:cNvPr>
          <p:cNvCxnSpPr>
            <a:cxnSpLocks/>
          </p:cNvCxnSpPr>
          <p:nvPr/>
        </p:nvCxnSpPr>
        <p:spPr>
          <a:xfrm flipV="1">
            <a:off x="8705046" y="3902466"/>
            <a:ext cx="942388" cy="809973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8D4376A-10E3-E1E7-0672-FBEBF469B870}"/>
              </a:ext>
            </a:extLst>
          </p:cNvPr>
          <p:cNvSpPr/>
          <p:nvPr/>
        </p:nvSpPr>
        <p:spPr>
          <a:xfrm>
            <a:off x="9589871" y="3040486"/>
            <a:ext cx="1171231" cy="1169835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¾ er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venture-</a:t>
            </a:r>
            <a:endParaRPr lang="nb-NO" sz="1400" noProof="0" dirty="0">
              <a:solidFill>
                <a:srgbClr val="192C2B"/>
              </a:solidFill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Inter Regular"/>
                <a:sym typeface="Inter Regular"/>
              </a:rPr>
              <a:t>LPer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cs typeface="Inter Regular"/>
              <a:sym typeface="Inter Regular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D2F5A1-1447-2528-FC7A-1C06664D1683}"/>
              </a:ext>
            </a:extLst>
          </p:cNvPr>
          <p:cNvCxnSpPr>
            <a:cxnSpLocks/>
          </p:cNvCxnSpPr>
          <p:nvPr/>
        </p:nvCxnSpPr>
        <p:spPr>
          <a:xfrm flipV="1">
            <a:off x="1622612" y="1710342"/>
            <a:ext cx="4375169" cy="2148295"/>
          </a:xfrm>
          <a:prstGeom prst="straightConnector1">
            <a:avLst/>
          </a:prstGeom>
          <a:noFill/>
          <a:ln w="28575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464210C2-74A4-D69F-F942-31A120D1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1" y="63384"/>
            <a:ext cx="5233159" cy="4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6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01F93-6DB5-9597-8D3C-61C17B06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B061-9CE7-4A08-3FC7-35458488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88874"/>
            <a:ext cx="11049000" cy="683247"/>
          </a:xfrm>
        </p:spPr>
        <p:txBody>
          <a:bodyPr/>
          <a:lstStyle/>
          <a:p>
            <a:r>
              <a:rPr lang="nb-NO" dirty="0"/>
              <a:t>Hva vektlegges mest i en investeringsbeslutning? (flervalg)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6E1C0-DCC7-709C-B1B3-9CCBC423D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68002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pPr marL="0" marR="0" lvl="0" indent="0" algn="ct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680025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FFF5F7F-6EA7-B333-EA8A-19DC4FA5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1" y="63384"/>
            <a:ext cx="5233159" cy="467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158BAD-0D43-9833-16F6-863E801C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99" y="2577453"/>
            <a:ext cx="4624846" cy="20520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7B3FE6-56C5-1693-F520-1F36F38C7591}"/>
              </a:ext>
            </a:extLst>
          </p:cNvPr>
          <p:cNvSpPr/>
          <p:nvPr/>
        </p:nvSpPr>
        <p:spPr>
          <a:xfrm>
            <a:off x="5966959" y="1114405"/>
            <a:ext cx="5652495" cy="1003512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Undersøkelsen spurte hva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LPene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vektlegger, uten å gå i dybden, og de kunne velge opptil 3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1B2E1A-FF5C-C5E4-8784-798436E00D98}"/>
              </a:ext>
            </a:extLst>
          </p:cNvPr>
          <p:cNvSpPr/>
          <p:nvPr/>
        </p:nvSpPr>
        <p:spPr>
          <a:xfrm>
            <a:off x="5970106" y="2238079"/>
            <a:ext cx="5652495" cy="1075567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‘ESG’,</a:t>
            </a:r>
            <a:r>
              <a:rPr kumimoji="0" lang="nb-NO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‘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Impact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’ og ‘Investeringsstrategi’ ble delt opp for å se trender</a:t>
            </a:r>
            <a:r>
              <a:rPr kumimoji="0" lang="nb-NO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for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hvor</a:t>
            </a:r>
            <a:r>
              <a:rPr kumimoji="0" lang="nb-NO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det lå signifikant fokus fra </a:t>
            </a:r>
            <a:r>
              <a:rPr kumimoji="0" lang="nb-NO" b="0" i="0" u="none" strike="noStrike" kern="1200" cap="none" spc="0" normalizeH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LPenes</a:t>
            </a:r>
            <a:r>
              <a:rPr kumimoji="0" lang="nb-NO" b="0" i="0" u="none" strike="noStrike" kern="1200" cap="none" spc="0" normalizeH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perspektiv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F211510-BD24-57AF-38E3-D4E3A38AA231}"/>
              </a:ext>
            </a:extLst>
          </p:cNvPr>
          <p:cNvSpPr/>
          <p:nvPr/>
        </p:nvSpPr>
        <p:spPr>
          <a:xfrm>
            <a:off x="5970106" y="4629537"/>
            <a:ext cx="5652495" cy="1542663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lvl="0" defTabSz="825500" hangingPunct="0">
              <a:defRPr/>
            </a:pP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 som foreløpig allokerer liten andel av sin AUM (5-15%) til denne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aktivaklassen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ser tilbake og er mer risikofokusert, og de som allerede er investert tungt (&gt;50%) ser fremover</a:t>
            </a:r>
            <a:endParaRPr kumimoji="0" lang="nb-NO" b="1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975F262-A88F-979F-F9CB-569215254717}"/>
              </a:ext>
            </a:extLst>
          </p:cNvPr>
          <p:cNvSpPr/>
          <p:nvPr/>
        </p:nvSpPr>
        <p:spPr>
          <a:xfrm>
            <a:off x="5970106" y="3433808"/>
            <a:ext cx="5652495" cy="1075567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Ingen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srgbClr val="192C2B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buyout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-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LPer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krysset av for 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impact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-dimensjon; 3 av 4 var venture-</a:t>
            </a:r>
            <a:r>
              <a:rPr lang="nb-NO" dirty="0" err="1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LPer</a:t>
            </a:r>
            <a:r>
              <a:rPr lang="nb-NO" dirty="0">
                <a:solidFill>
                  <a:srgbClr val="192C2B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og den siste var growth-LP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srgbClr val="192C2B"/>
              </a:solidFill>
              <a:effectLst/>
              <a:uLnTx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56AAECC8-258A-6A3A-0C49-3F4BBFC42B57}"/>
              </a:ext>
            </a:extLst>
          </p:cNvPr>
          <p:cNvSpPr/>
          <p:nvPr/>
        </p:nvSpPr>
        <p:spPr>
          <a:xfrm rot="5400000">
            <a:off x="4064802" y="3540788"/>
            <a:ext cx="2790727" cy="241092"/>
          </a:xfrm>
          <a:prstGeom prst="triangl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r Regular"/>
              <a:ea typeface="Inter Regular"/>
              <a:cs typeface="Inter Regular"/>
              <a:sym typeface="Inte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55346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lief_report_template">
  <a:themeElements>
    <a:clrScheme name="Belief">
      <a:dk1>
        <a:srgbClr val="680025"/>
      </a:dk1>
      <a:lt1>
        <a:srgbClr val="FEE4D0"/>
      </a:lt1>
      <a:dk2>
        <a:srgbClr val="64D1DF"/>
      </a:dk2>
      <a:lt2>
        <a:srgbClr val="F0FAFC"/>
      </a:lt2>
      <a:accent1>
        <a:srgbClr val="3DBB92"/>
      </a:accent1>
      <a:accent2>
        <a:srgbClr val="192C2B"/>
      </a:accent2>
      <a:accent3>
        <a:srgbClr val="FEE4D0"/>
      </a:accent3>
      <a:accent4>
        <a:srgbClr val="680025"/>
      </a:accent4>
      <a:accent5>
        <a:srgbClr val="F0FAFC"/>
      </a:accent5>
      <a:accent6>
        <a:srgbClr val="63D2E0"/>
      </a:accent6>
      <a:hlink>
        <a:srgbClr val="680025"/>
      </a:hlink>
      <a:folHlink>
        <a:srgbClr val="680025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Inter Bold"/>
        <a:ea typeface="Inter Bold"/>
        <a:cs typeface="Inter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Inter Regular"/>
            <a:ea typeface="Inter Regular"/>
            <a:cs typeface="Inter Regular"/>
            <a:sym typeface="Inter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Inter" panose="02000503000000020004" pitchFamily="2" charset="0"/>
            <a:ea typeface="Inter" panose="02000503000000020004" pitchFamily="2" charset="0"/>
            <a:cs typeface="+mj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elief-mal.potx" id="{857A1CEB-7A43-344A-BDD9-8C3C71BDD00E}" vid="{0C9A87C0-9557-BE40-92A8-581B551A091C}"/>
    </a:ext>
  </a:extLst>
</a:theme>
</file>

<file path=ppt/theme/theme2.xml><?xml version="1.0" encoding="utf-8"?>
<a:theme xmlns:a="http://schemas.openxmlformats.org/drawingml/2006/main" name="NVCA-MAL">
  <a:themeElements>
    <a:clrScheme name="NVC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32031"/>
      </a:accent1>
      <a:accent2>
        <a:srgbClr val="825075"/>
      </a:accent2>
      <a:accent3>
        <a:srgbClr val="067E97"/>
      </a:accent3>
      <a:accent4>
        <a:srgbClr val="449480"/>
      </a:accent4>
      <a:accent5>
        <a:srgbClr val="E8974D"/>
      </a:accent5>
      <a:accent6>
        <a:srgbClr val="565652"/>
      </a:accent6>
      <a:hlink>
        <a:srgbClr val="067E97"/>
      </a:hlink>
      <a:folHlink>
        <a:srgbClr val="449480"/>
      </a:folHlink>
    </a:clrScheme>
    <a:fontScheme name="NVC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7" id="{9712A955-EF54-1548-B977-3AC20E7D0CEF}" vid="{10E1B99A-F9BE-1344-B5A1-19C5783E6C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8b273e-2bab-4106-be71-6c54c00e1c7b">
      <Terms xmlns="http://schemas.microsoft.com/office/infopath/2007/PartnerControls"/>
    </lcf76f155ced4ddcb4097134ff3c332f>
    <TaxCatchAll xmlns="b2b0f0f5-0b54-4e97-a51d-b0b4f7bdcf6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C584E26A25AA48A09A987AF2AC0336" ma:contentTypeVersion="14" ma:contentTypeDescription="Create a new document." ma:contentTypeScope="" ma:versionID="be90c0c764a3aff3eaa6a9bd3fb97553">
  <xsd:schema xmlns:xsd="http://www.w3.org/2001/XMLSchema" xmlns:xs="http://www.w3.org/2001/XMLSchema" xmlns:p="http://schemas.microsoft.com/office/2006/metadata/properties" xmlns:ns2="568b273e-2bab-4106-be71-6c54c00e1c7b" xmlns:ns3="b2b0f0f5-0b54-4e97-a51d-b0b4f7bdcf6c" targetNamespace="http://schemas.microsoft.com/office/2006/metadata/properties" ma:root="true" ma:fieldsID="b3fd7a703240192cdb1ea5058398db40" ns2:_="" ns3:_="">
    <xsd:import namespace="568b273e-2bab-4106-be71-6c54c00e1c7b"/>
    <xsd:import namespace="b2b0f0f5-0b54-4e97-a51d-b0b4f7bdcf6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b273e-2bab-4106-be71-6c54c00e1c7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c5f234c-950f-4522-8944-dcadd515d6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0f0f5-0b54-4e97-a51d-b0b4f7bdcf6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dbbda9a-f71b-4a2d-a4e0-ea0e6817e61f}" ma:internalName="TaxCatchAll" ma:showField="CatchAllData" ma:web="b2b0f0f5-0b54-4e97-a51d-b0b4f7bdcf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3A843F-2179-48D6-9769-3B6740ACEF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A88EEB-14CF-43CB-B6BA-C74A5F4F821D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b2b0f0f5-0b54-4e97-a51d-b0b4f7bdcf6c"/>
    <ds:schemaRef ds:uri="568b273e-2bab-4106-be71-6c54c00e1c7b"/>
  </ds:schemaRefs>
</ds:datastoreItem>
</file>

<file path=customXml/itemProps3.xml><?xml version="1.0" encoding="utf-8"?>
<ds:datastoreItem xmlns:ds="http://schemas.openxmlformats.org/officeDocument/2006/customXml" ds:itemID="{2F8FB93C-B008-4837-8C41-240CF4242D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8b273e-2bab-4106-be71-6c54c00e1c7b"/>
    <ds:schemaRef ds:uri="b2b0f0f5-0b54-4e97-a51d-b0b4f7bdcf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3619</Words>
  <Application>Microsoft Office PowerPoint</Application>
  <PresentationFormat>Widescreen</PresentationFormat>
  <Paragraphs>365</Paragraphs>
  <Slides>26</Slides>
  <Notes>21</Notes>
  <HiddenSlides>6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Aptos</vt:lpstr>
      <vt:lpstr>Arial</vt:lpstr>
      <vt:lpstr>Georgia</vt:lpstr>
      <vt:lpstr>Inter</vt:lpstr>
      <vt:lpstr>Inter Bold</vt:lpstr>
      <vt:lpstr>Inter Light</vt:lpstr>
      <vt:lpstr>Inter Medium</vt:lpstr>
      <vt:lpstr>Inter Regular</vt:lpstr>
      <vt:lpstr>Inter SemiBold</vt:lpstr>
      <vt:lpstr>Systemfont normal</vt:lpstr>
      <vt:lpstr>Wingdings</vt:lpstr>
      <vt:lpstr>Belief_report_template</vt:lpstr>
      <vt:lpstr>NVCA-MAL</vt:lpstr>
      <vt:lpstr>think-cell Slide</vt:lpstr>
      <vt:lpstr>LP-ers investeringsvurderinger</vt:lpstr>
      <vt:lpstr>PowerPoint Presentation</vt:lpstr>
      <vt:lpstr>PowerPoint Presentation</vt:lpstr>
      <vt:lpstr>PowerPoint Presentation</vt:lpstr>
      <vt:lpstr>PowerPoint Presentation</vt:lpstr>
      <vt:lpstr>Undersøkelsen tok for seg LPers forventninger til dagens marked og bestod av en overvekt av familiekontorer, god spredning på AUM og god spredning i segmenter</vt:lpstr>
      <vt:lpstr>Hovedfunnene er delt i 5:</vt:lpstr>
      <vt:lpstr>Hva vektlegges mest i en investeringsbeslutning? (flervalg)</vt:lpstr>
      <vt:lpstr>Hva vektlegges mest i en investeringsbeslutning? (flervalg)</vt:lpstr>
      <vt:lpstr>Hva er det største hinderet for å allokere mer til aktive eierfond?</vt:lpstr>
      <vt:lpstr>Hva er det største hinderet for å allokere mer til aktive eierfond?</vt:lpstr>
      <vt:lpstr>ESG og bærekraft: Et ‘lisence to operate’?</vt:lpstr>
      <vt:lpstr>ESG og bærekraft: Et ‘lisence to operate’?</vt:lpstr>
      <vt:lpstr>ESG og bærekraft: Et ‘lisence to operate’?</vt:lpstr>
      <vt:lpstr>ESG og bærekraft: Et ‘lisence to operate’? Viktigste driver for økt fokus på bærekraft: Lønnsomhet</vt:lpstr>
      <vt:lpstr>3 viktigste av FNs bærekraftsmål for LPene i undersøkelsen sier noe om hvilke industrier de er eksponert for:</vt:lpstr>
      <vt:lpstr>Mest interessante bransjer for LPene i 2025?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Forventet IRR i dagens marked ligger typisk mellom 12 og 20 %</vt:lpstr>
      <vt:lpstr>Mest interessante bransjer  for LPene i 2025?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Hedvig Rosenvinge</dc:creator>
  <cp:lastModifiedBy>Hedvig Rosenvinge</cp:lastModifiedBy>
  <cp:revision>3</cp:revision>
  <dcterms:created xsi:type="dcterms:W3CDTF">2025-03-19T15:01:33Z</dcterms:created>
  <dcterms:modified xsi:type="dcterms:W3CDTF">2025-03-28T11:16:32Z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0x0101005DC584E26A25AA48A09A987AF2AC0336</vt:lpwstr>
  </property>
  <property fmtid="{D5CDD505-2E9C-101B-9397-08002B2CF9AE}" pid="3" name="MediaServiceImageTags">
    <vt:lpwstr/>
  </property>
</Properties>
</file>